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4995" autoAdjust="0"/>
    <p:restoredTop sz="94660"/>
  </p:normalViewPr>
  <p:slideViewPr>
    <p:cSldViewPr showGuides="1" snapToGrid="0">
      <p:cViewPr varScale="1">
        <p:scale>
          <a:sx n="75" d="100"/>
          <a:sy n="75" d="100"/>
        </p:scale>
        <p:origin x="540" y="5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7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104877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7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7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Master" Target="../slideMasters/slideMaster2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2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Oval 1"/>
          <p:cNvSpPr/>
          <p:nvPr userDrawn="1"/>
        </p:nvSpPr>
        <p:spPr>
          <a:xfrm>
            <a:off x="0" y="5724052"/>
            <a:ext cx="7228116" cy="530052"/>
          </a:xfrm>
          <a:prstGeom prst="ellipse"/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grpSp>
        <p:nvGrpSpPr>
          <p:cNvPr id="50" name="Group 2"/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1048608" name="Freeform: Shape 3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09" name="Freeform: Shape 4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10" name="Freeform: Shape 5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11" name="Freeform: Shape 6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dirty="0" lang="en-US"/>
            </a:p>
          </p:txBody>
        </p:sp>
        <p:sp>
          <p:nvSpPr>
            <p:cNvPr id="1048612" name="Freeform: Shape 7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grpSp>
          <p:nvGrpSpPr>
            <p:cNvPr id="51" name="Group 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048613" name="Rectangle: Rounded Corners 13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sp>
            <p:nvSpPr>
              <p:cNvPr id="1048614" name="Rectangle: Rounded Corners 1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</p:grpSp>
        <p:grpSp>
          <p:nvGrpSpPr>
            <p:cNvPr id="52" name="Group 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048615" name="Rectangle: Rounded Corners 1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sp>
            <p:nvSpPr>
              <p:cNvPr id="1048616" name="Rectangle: Rounded Corners 1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dirty="0" lang="en-US"/>
              </a:p>
            </p:txBody>
          </p:sp>
        </p:grpSp>
        <p:sp>
          <p:nvSpPr>
            <p:cNvPr id="1048617" name="Freeform: Shape 10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dirty="0" lang="en-US"/>
            </a:p>
          </p:txBody>
        </p:sp>
      </p:grpSp>
      <p:sp>
        <p:nvSpPr>
          <p:cNvPr id="104861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/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And Send To Back </a:t>
            </a:r>
            <a:endParaRPr altLang="en-US" dirty="0" lang="ko-KR"/>
          </a:p>
        </p:txBody>
      </p:sp>
      <p:sp>
        <p:nvSpPr>
          <p:cNvPr id="104861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Rectangle 1"/>
          <p:cNvSpPr/>
          <p:nvPr userDrawn="1"/>
        </p:nvSpPr>
        <p:spPr>
          <a:xfrm>
            <a:off x="0" y="3254185"/>
            <a:ext cx="12192000" cy="1296144"/>
          </a:xfrm>
          <a:prstGeom prst="rect"/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800" lang="ko-KR"/>
          </a:p>
        </p:txBody>
      </p:sp>
      <p:grpSp>
        <p:nvGrpSpPr>
          <p:cNvPr id="74" name="Group 8"/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048745" name="Rounded Rectangle 3"/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dir="t" rig="threeP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  <p:sp>
          <p:nvSpPr>
            <p:cNvPr id="1048746" name="Rectangle 5"/>
            <p:cNvSpPr/>
            <p:nvPr userDrawn="1"/>
          </p:nvSpPr>
          <p:spPr>
            <a:xfrm>
              <a:off x="1597700" y="1680321"/>
              <a:ext cx="216024" cy="34350"/>
            </a:xfrm>
            <a:prstGeom prst="rect"/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  <p:grpSp>
          <p:nvGrpSpPr>
            <p:cNvPr id="75" name="Group 1"/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1048747" name="Oval 4"/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/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dir="t" rig="threeP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  <p:sp>
            <p:nvSpPr>
              <p:cNvPr id="1048748" name="Rounded Rectangle 7"/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/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</p:grpSp>
      </p:grpSp>
      <p:sp>
        <p:nvSpPr>
          <p:cNvPr id="1048749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/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46" eaLnBrk="1" fontAlgn="auto" hangingPunct="1" indent="0" latinLnBrk="1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 lvl="0" marL="0"/>
            <a:r>
              <a:rPr altLang="ko-KR" dirty="0" lang="en-US"/>
              <a:t>Place Your Picture Here</a:t>
            </a:r>
            <a:endParaRPr altLang="en-US" dirty="0" lang="ko-KR"/>
          </a:p>
        </p:txBody>
      </p:sp>
      <p:sp>
        <p:nvSpPr>
          <p:cNvPr id="104875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Picture Placeholder 4"/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wrap="square">
            <a:noAutofit/>
          </a:bodyPr>
          <a:lstStyle>
            <a:lvl1pPr algn="ctr" indent="0" marL="0">
              <a:buNone/>
              <a:defRPr sz="18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And Send To Back </a:t>
            </a:r>
            <a:endParaRPr altLang="en-US" dirty="0" lang="ko-KR"/>
          </a:p>
        </p:txBody>
      </p:sp>
      <p:sp>
        <p:nvSpPr>
          <p:cNvPr id="1048760" name="Picture Placeholder 33"/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wrap="square">
            <a:noAutofit/>
          </a:bodyPr>
          <a:lstStyle>
            <a:lvl1pPr algn="ctr" indent="0" marL="0">
              <a:buNone/>
              <a:defRPr sz="18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/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46" eaLnBrk="1" fontAlgn="auto" hangingPunct="1" indent="0" latinLnBrk="1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 lvl="0" marL="0"/>
            <a:r>
              <a:rPr altLang="ko-KR" dirty="0" lang="en-US"/>
              <a:t>Place Your Picture Here And Send To Back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PNG &amp; Shapes Layout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Icon Sets Layout</a:t>
            </a:r>
          </a:p>
        </p:txBody>
      </p:sp>
      <p:sp>
        <p:nvSpPr>
          <p:cNvPr id="1048752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/>
          </a:p>
        </p:txBody>
      </p:sp>
      <p:sp>
        <p:nvSpPr>
          <p:cNvPr id="1048753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>
              <a:solidFill>
                <a:schemeClr val="bg1"/>
              </a:solidFill>
            </a:endParaRPr>
          </a:p>
        </p:txBody>
      </p:sp>
      <p:sp>
        <p:nvSpPr>
          <p:cNvPr id="1048754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8755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altLang="en-US" b="1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6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altLang="en-US" b="1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7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altLang="en-US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8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2800" lang="en-US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altLang="ko-KR" b="1" dirty="0" sz="2800" lang="en-US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Our Team LAYOUT</a:t>
            </a:r>
          </a:p>
        </p:txBody>
      </p:sp>
      <p:sp>
        <p:nvSpPr>
          <p:cNvPr id="104876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 wrap="square">
            <a:noAutofit/>
          </a:bodyPr>
          <a:lstStyle>
            <a:lvl1pPr algn="ctr" indent="0" marL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altLang="ko-KR" dirty="0" lang="en-US"/>
              <a:t>Place Your Picture Here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1.xml"/><Relationship Id="rId20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72" r:id="rId1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://www.free-powerpoint-templates-design.com/" TargetMode="External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3">
            <a:hlinkClick r:id="rId2"/>
          </p:cNvPr>
          <p:cNvSpPr txBox="1"/>
          <p:nvPr/>
        </p:nvSpPr>
        <p:spPr>
          <a:xfrm>
            <a:off x="5962455" y="6367844"/>
            <a:ext cx="5740711" cy="218440"/>
          </a:xfrm>
          <a:prstGeom prst="rect"/>
          <a:noFill/>
        </p:spPr>
        <p:txBody>
          <a:bodyPr rtlCol="0" wrap="square">
            <a:spAutoFit/>
          </a:bodyPr>
          <a:p>
            <a:pPr algn="r"/>
            <a:r>
              <a:rPr altLang="ko-KR" dirty="0" sz="1000" lang="en-US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altLang="en-US" dirty="0" sz="1000" lang="ko-KR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77" name="TextBox 35"/>
          <p:cNvSpPr txBox="1"/>
          <p:nvPr/>
        </p:nvSpPr>
        <p:spPr>
          <a:xfrm>
            <a:off x="7641624" y="5533453"/>
            <a:ext cx="4757021" cy="777242"/>
          </a:xfrm>
          <a:prstGeom prst="rect"/>
          <a:noFill/>
        </p:spPr>
        <p:txBody>
          <a:bodyPr anchor="ctr" rtlCol="0" wrap="square">
            <a:spAutoFit/>
          </a:bodyPr>
          <a:p>
            <a:pPr algn="just"/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Student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Name: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k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h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</a:t>
            </a:r>
            <a:endParaRPr altLang="ko-KR" dirty="0" sz="1867" lang="en-US" smtClean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College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Name:The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Kavery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Engineering College</a:t>
            </a:r>
          </a:p>
          <a:p>
            <a:pPr algn="just"/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Department:Computer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Scince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and Engineering</a:t>
            </a:r>
            <a:endParaRPr altLang="en-US" dirty="0" sz="1867" lang="ko-KR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578" name=""/>
          <p:cNvSpPr txBox="1"/>
          <p:nvPr/>
        </p:nvSpPr>
        <p:spPr>
          <a:xfrm>
            <a:off x="8192000" y="2174749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79" name=""/>
          <p:cNvSpPr txBox="1"/>
          <p:nvPr/>
        </p:nvSpPr>
        <p:spPr>
          <a:xfrm>
            <a:off x="8192000" y="2685289"/>
            <a:ext cx="4000000" cy="4470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C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ITY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C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ER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extBox 6"/>
          <p:cNvSpPr txBox="1"/>
          <p:nvPr/>
        </p:nvSpPr>
        <p:spPr>
          <a:xfrm>
            <a:off x="4205306" y="257114"/>
            <a:ext cx="4347463" cy="769441"/>
          </a:xfrm>
          <a:prstGeom prst="rect"/>
          <a:noFill/>
        </p:spPr>
        <p:txBody>
          <a:bodyPr anchor="ctr" rtlCol="0" wrap="square">
            <a:spAutoFit/>
          </a:bodyPr>
          <a:p>
            <a:pPr algn="dist"/>
            <a:r>
              <a:rPr b="1" dirty="0" sz="4400" lang="en-US">
                <a:solidFill>
                  <a:srgbClr val="FF6600"/>
                </a:solidFill>
                <a:ea typeface="+mj-lt"/>
                <a:cs typeface="Arial"/>
              </a:rPr>
              <a:t>References</a:t>
            </a:r>
            <a:endParaRPr altLang="ko-KR" b="1" dirty="0" sz="4400" lang="en-US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048739" name=""/>
          <p:cNvSpPr txBox="1"/>
          <p:nvPr/>
        </p:nvSpPr>
        <p:spPr>
          <a:xfrm>
            <a:off x="1192507" y="1303953"/>
            <a:ext cx="9073340" cy="13487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Web Security Scanner identifies security vulnerabilities in your App Engine, Google Kubernetes Engine (GKE), and Compute Engine web applications.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740" name=""/>
          <p:cNvSpPr txBox="1"/>
          <p:nvPr/>
        </p:nvSpPr>
        <p:spPr>
          <a:xfrm>
            <a:off x="1192506" y="2930091"/>
            <a:ext cx="8906699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It crawls your application, following all links within the scope of your starting URLs, and attempts to exercise as many user inputs and event handlers as possible.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741" name=""/>
          <p:cNvSpPr/>
          <p:nvPr/>
        </p:nvSpPr>
        <p:spPr>
          <a:xfrm flipH="1" flipV="1">
            <a:off x="900481" y="148786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42" name=""/>
          <p:cNvSpPr/>
          <p:nvPr/>
        </p:nvSpPr>
        <p:spPr>
          <a:xfrm flipH="1" flipV="1">
            <a:off x="900480" y="301713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extBox 3"/>
          <p:cNvSpPr txBox="1"/>
          <p:nvPr/>
        </p:nvSpPr>
        <p:spPr>
          <a:xfrm>
            <a:off x="-160723" y="5350648"/>
            <a:ext cx="12191999" cy="1015663"/>
          </a:xfrm>
          <a:prstGeom prst="rect"/>
          <a:noFill/>
        </p:spPr>
        <p:txBody>
          <a:bodyPr anchor="ctr" rtlCol="0" wrap="square">
            <a:spAutoFit/>
          </a:bodyPr>
          <a:p>
            <a:pPr algn="ctr"/>
            <a:r>
              <a:rPr altLang="ko-KR" dirty="0" sz="6000" lang="en-US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altLang="en-US" dirty="0" sz="6000" lang="ko-KR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TextBox 3"/>
          <p:cNvSpPr txBox="1"/>
          <p:nvPr/>
        </p:nvSpPr>
        <p:spPr>
          <a:xfrm>
            <a:off x="7754115" y="1992200"/>
            <a:ext cx="3836694" cy="764540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b="1" dirty="0" sz="5400" 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altLang="en-US" dirty="0" sz="5400" lang="ko-KR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1048581" name="Content Placeholder 2"/>
          <p:cNvSpPr txBox="1"/>
          <p:nvPr/>
        </p:nvSpPr>
        <p:spPr>
          <a:xfrm>
            <a:off x="6682491" y="3043751"/>
            <a:ext cx="11019020" cy="5239062"/>
          </a:xfrm>
          <a:prstGeom prst="rect"/>
        </p:spPr>
        <p:txBody>
          <a:bodyPr anchor="t" bIns="45720" lIns="91440" rIns="91440" rtlCol="0" tIns="45720" vert="horz">
            <a:no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Font typeface="Arial" panose="020B0604020202020204" pitchFamily="34" charset="0"/>
              <a:buNone/>
            </a:pPr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  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Problem Statement </a:t>
            </a:r>
            <a:r>
              <a:rPr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(Should not include solution)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Proposed System/Solution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Calibri"/>
              </a:rPr>
              <a:t>System </a:t>
            </a:r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Development Approach </a:t>
            </a:r>
            <a:r>
              <a:rPr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(Technology Used) </a:t>
            </a:r>
            <a:endParaRPr dirty="0" lang="en-US" smtClean="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Algorithm &amp; Deployment  </a:t>
            </a:r>
            <a:endParaRPr dirty="0" lang="en-US" smtClean="0">
              <a:solidFill>
                <a:schemeClr val="bg1"/>
              </a:solidFill>
              <a:latin typeface="Arial"/>
              <a:cs typeface="Calibri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Result (Output Image)</a:t>
            </a: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Conclusion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Future Scope</a:t>
            </a: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References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endParaRPr dirty="0" lang="en-US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</a:rPr>
              <a:t>Problem Statement</a:t>
            </a:r>
            <a:endParaRPr dirty="0" lang="en-US">
              <a:solidFill>
                <a:schemeClr val="accent1"/>
              </a:solidFill>
            </a:endParaRPr>
          </a:p>
        </p:txBody>
      </p:sp>
      <p:grpSp>
        <p:nvGrpSpPr>
          <p:cNvPr id="44" name="그룹 6"/>
          <p:cNvGrpSpPr/>
          <p:nvPr/>
        </p:nvGrpSpPr>
        <p:grpSpPr>
          <a:xfrm>
            <a:off x="977243" y="4626410"/>
            <a:ext cx="1260140" cy="1177924"/>
            <a:chOff x="602568" y="4345057"/>
            <a:chExt cx="1260140" cy="1177924"/>
          </a:xfrm>
        </p:grpSpPr>
        <p:sp>
          <p:nvSpPr>
            <p:cNvPr id="1048584" name="TextBox 6"/>
            <p:cNvSpPr txBox="1"/>
            <p:nvPr/>
          </p:nvSpPr>
          <p:spPr>
            <a:xfrm>
              <a:off x="602568" y="4345057"/>
              <a:ext cx="1260140" cy="2692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</a:t>
              </a:r>
              <a:endParaRPr altLang="en-US" b="1" dirty="0" sz="1400" lang="ko-KR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48585" name="TextBox 7"/>
            <p:cNvSpPr txBox="1"/>
            <p:nvPr/>
          </p:nvSpPr>
          <p:spPr>
            <a:xfrm>
              <a:off x="602568" y="4669542"/>
              <a:ext cx="1260140" cy="853439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Example Text : </a:t>
              </a:r>
            </a:p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altLang="en-US" dirty="0" sz="1000" 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2"/>
          <p:cNvGrpSpPr/>
          <p:nvPr/>
        </p:nvGrpSpPr>
        <p:grpSpPr>
          <a:xfrm>
            <a:off x="7674833" y="1913993"/>
            <a:ext cx="1260140" cy="1162728"/>
            <a:chOff x="5688124" y="1632641"/>
            <a:chExt cx="1260140" cy="1162728"/>
          </a:xfrm>
        </p:grpSpPr>
        <p:sp>
          <p:nvSpPr>
            <p:cNvPr id="1048586" name="TextBox 30"/>
            <p:cNvSpPr txBox="1"/>
            <p:nvPr/>
          </p:nvSpPr>
          <p:spPr>
            <a:xfrm>
              <a:off x="5688124" y="1632641"/>
              <a:ext cx="1260140" cy="2692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</a:t>
              </a:r>
              <a:endParaRPr altLang="en-US" b="1" dirty="0" sz="1400" lang="ko-KR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48587" name="TextBox 31"/>
            <p:cNvSpPr txBox="1"/>
            <p:nvPr/>
          </p:nvSpPr>
          <p:spPr>
            <a:xfrm>
              <a:off x="5688124" y="1941929"/>
              <a:ext cx="1260140" cy="8534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Example Text : </a:t>
              </a:r>
            </a:p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altLang="en-US" dirty="0" sz="1000" lang="ko-KR">
                <a:solidFill>
                  <a:schemeClr val="bg1"/>
                </a:solidFill>
              </a:endParaRPr>
            </a:p>
          </p:txBody>
        </p:sp>
      </p:grpSp>
      <p:sp>
        <p:nvSpPr>
          <p:cNvPr id="1048588" name=""/>
          <p:cNvSpPr txBox="1"/>
          <p:nvPr/>
        </p:nvSpPr>
        <p:spPr>
          <a:xfrm>
            <a:off x="1963331" y="1664481"/>
            <a:ext cx="8293592" cy="11582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objective of this task is to create an Open Source vulnerability assessment scanner for application programs or networks.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1971202" y="3251200"/>
            <a:ext cx="8889768" cy="8026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This tool should be integrated to cloud native orchestrators like OpenStack or Kubernetes.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0" name=""/>
          <p:cNvSpPr txBox="1"/>
          <p:nvPr/>
        </p:nvSpPr>
        <p:spPr>
          <a:xfrm>
            <a:off x="1971202" y="4418819"/>
            <a:ext cx="8582261" cy="8026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OWASP ZAP (short for Zed Attack Proxy) is an open-source web application security scanner.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1" name=""/>
          <p:cNvSpPr/>
          <p:nvPr/>
        </p:nvSpPr>
        <p:spPr>
          <a:xfrm flipH="1" flipV="1">
            <a:off x="1505441" y="186413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p>
            <a:pPr algn="ctr"/>
            <a:endParaRPr lang="en-IN"/>
          </a:p>
        </p:txBody>
      </p:sp>
      <p:sp>
        <p:nvSpPr>
          <p:cNvPr id="1048592" name=""/>
          <p:cNvSpPr/>
          <p:nvPr/>
        </p:nvSpPr>
        <p:spPr>
          <a:xfrm flipH="1" flipV="1">
            <a:off x="1505440" y="351227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93" name=""/>
          <p:cNvSpPr/>
          <p:nvPr/>
        </p:nvSpPr>
        <p:spPr>
          <a:xfrm flipH="1" flipV="1">
            <a:off x="1505441" y="4524682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  <a:latin typeface="Arial" panose="020B0604020202020204" pitchFamily="34" charset="0"/>
              </a:rPr>
              <a:t>Proposed Solution</a:t>
            </a:r>
            <a:endParaRPr dirty="0" lang="en-US"/>
          </a:p>
        </p:txBody>
      </p:sp>
      <p:sp>
        <p:nvSpPr>
          <p:cNvPr id="1048595" name=""/>
          <p:cNvSpPr txBox="1"/>
          <p:nvPr/>
        </p:nvSpPr>
        <p:spPr>
          <a:xfrm>
            <a:off x="4564248" y="1833361"/>
            <a:ext cx="6835616" cy="15138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Vulnerability scanners are valuable tools that search for and report on what known vulnerabilities are present in an organization’s IT infrastructure.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596" name=""/>
          <p:cNvSpPr txBox="1"/>
          <p:nvPr/>
        </p:nvSpPr>
        <p:spPr>
          <a:xfrm>
            <a:off x="4564248" y="3917054"/>
            <a:ext cx="7051729" cy="11582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Using a vulnerability scanner is a simple, but critical security practice that every organization can benefit from.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597" name=""/>
          <p:cNvSpPr/>
          <p:nvPr/>
        </p:nvSpPr>
        <p:spPr>
          <a:xfrm flipH="1" flipV="1">
            <a:off x="4178652" y="210176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98" name=""/>
          <p:cNvSpPr/>
          <p:nvPr/>
        </p:nvSpPr>
        <p:spPr>
          <a:xfrm flipH="1" flipV="1">
            <a:off x="4178652" y="4136040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Box 12"/>
          <p:cNvSpPr txBox="1"/>
          <p:nvPr/>
        </p:nvSpPr>
        <p:spPr>
          <a:xfrm>
            <a:off x="2913645" y="59600"/>
            <a:ext cx="5397500" cy="650241"/>
          </a:xfrm>
          <a:prstGeom prst="rect"/>
          <a:noFill/>
        </p:spPr>
        <p:txBody>
          <a:bodyPr anchor="ctr" rtlCol="0" wrap="square">
            <a:spAutoFit/>
          </a:bodyPr>
          <a:p>
            <a:pPr algn="dist"/>
            <a:r>
              <a:rPr b="1" dirty="0" sz="4400" lang="en-US">
                <a:solidFill>
                  <a:schemeClr val="accent1"/>
                </a:solidFill>
                <a:ea typeface="+mj-lt"/>
                <a:cs typeface="Arial"/>
              </a:rPr>
              <a:t>System  Approach</a:t>
            </a:r>
            <a:endParaRPr altLang="ko-KR" b="1" dirty="0" sz="4400" 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48601" name=""/>
          <p:cNvSpPr txBox="1"/>
          <p:nvPr/>
        </p:nvSpPr>
        <p:spPr>
          <a:xfrm>
            <a:off x="5221529" y="1174628"/>
            <a:ext cx="6179232" cy="11582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The type of security scanning required for a particular system depends on what that system is used.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02" name=""/>
          <p:cNvSpPr txBox="1"/>
          <p:nvPr/>
        </p:nvSpPr>
        <p:spPr>
          <a:xfrm>
            <a:off x="5221528" y="2643422"/>
            <a:ext cx="5880745" cy="11582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The more complicated and intricate the system or network is, the more in-depth the security scan has to be.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03" name=""/>
          <p:cNvSpPr txBox="1"/>
          <p:nvPr/>
        </p:nvSpPr>
        <p:spPr>
          <a:xfrm>
            <a:off x="5301890" y="4152886"/>
            <a:ext cx="6018508" cy="11582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One of the more popular open-source software platforms that run security scans is called Nmap.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04" name=""/>
          <p:cNvSpPr/>
          <p:nvPr/>
        </p:nvSpPr>
        <p:spPr>
          <a:xfrm flipH="1" flipV="1">
            <a:off x="4844503" y="136930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05" name=""/>
          <p:cNvSpPr/>
          <p:nvPr/>
        </p:nvSpPr>
        <p:spPr>
          <a:xfrm flipH="1" flipV="1">
            <a:off x="4844503" y="2850254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06" name=""/>
          <p:cNvSpPr/>
          <p:nvPr/>
        </p:nvSpPr>
        <p:spPr>
          <a:xfrm flipH="1" flipV="1">
            <a:off x="4844502" y="433120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: Rounded Corners 23"/>
          <p:cNvSpPr/>
          <p:nvPr/>
        </p:nvSpPr>
        <p:spPr>
          <a:xfrm>
            <a:off x="2623301" y="3474037"/>
            <a:ext cx="752762" cy="752762"/>
          </a:xfrm>
          <a:prstGeom prst="roundRect"/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21" name="Rectangle: Rounded Corners 24"/>
          <p:cNvSpPr/>
          <p:nvPr/>
        </p:nvSpPr>
        <p:spPr>
          <a:xfrm>
            <a:off x="3762061" y="4294745"/>
            <a:ext cx="752762" cy="752762"/>
          </a:xfrm>
          <a:prstGeom prst="roundRect"/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22" name="Rectangle: Rounded Corners 25"/>
          <p:cNvSpPr/>
          <p:nvPr/>
        </p:nvSpPr>
        <p:spPr>
          <a:xfrm>
            <a:off x="3762061" y="3474037"/>
            <a:ext cx="752762" cy="752762"/>
          </a:xfrm>
          <a:prstGeom prst="roundRect"/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23" name="Rectangle: Rounded Corners 26"/>
          <p:cNvSpPr/>
          <p:nvPr/>
        </p:nvSpPr>
        <p:spPr>
          <a:xfrm>
            <a:off x="2649165" y="4294745"/>
            <a:ext cx="752762" cy="752762"/>
          </a:xfrm>
          <a:prstGeom prst="roundRect"/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24" name="Isosceles Triangle 51"/>
          <p:cNvSpPr/>
          <p:nvPr/>
        </p:nvSpPr>
        <p:spPr>
          <a:xfrm>
            <a:off x="3968082" y="3719426"/>
            <a:ext cx="357265" cy="261984"/>
          </a:xfrm>
          <a:custGeom>
            <a:avLst/>
            <a:ah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/>
          </a:p>
        </p:txBody>
      </p:sp>
      <p:sp>
        <p:nvSpPr>
          <p:cNvPr id="1048625" name="Trapezoid 13"/>
          <p:cNvSpPr/>
          <p:nvPr/>
        </p:nvSpPr>
        <p:spPr>
          <a:xfrm>
            <a:off x="2813718" y="3693706"/>
            <a:ext cx="361838" cy="305956"/>
          </a:xfrm>
          <a:custGeom>
            <a:av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/>
          </a:p>
        </p:txBody>
      </p:sp>
      <p:sp>
        <p:nvSpPr>
          <p:cNvPr id="1048626" name="Rectangle 16"/>
          <p:cNvSpPr/>
          <p:nvPr/>
        </p:nvSpPr>
        <p:spPr>
          <a:xfrm rot="2700000">
            <a:off x="2880533" y="4432754"/>
            <a:ext cx="265920" cy="476745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grpSp>
        <p:nvGrpSpPr>
          <p:cNvPr id="54" name="Graphic 21"/>
          <p:cNvGrpSpPr/>
          <p:nvPr/>
        </p:nvGrpSpPr>
        <p:grpSpPr>
          <a:xfrm>
            <a:off x="1094545" y="1780068"/>
            <a:ext cx="1524196" cy="1956839"/>
            <a:chOff x="3425127" y="0"/>
            <a:chExt cx="5341746" cy="6858000"/>
          </a:xfrm>
        </p:grpSpPr>
        <p:sp>
          <p:nvSpPr>
            <p:cNvPr id="1048627" name="Freeform: Shape 48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28" name="Freeform: Shape 49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29" name="Freeform: Shape 50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30" name="Freeform: Shape 51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31" name="Freeform: Shape 52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</p:grpSp>
      <p:sp>
        <p:nvSpPr>
          <p:cNvPr id="1048632" name="Rectangle 53"/>
          <p:cNvSpPr/>
          <p:nvPr/>
        </p:nvSpPr>
        <p:spPr>
          <a:xfrm>
            <a:off x="3630361" y="145667"/>
            <a:ext cx="7173039" cy="764540"/>
          </a:xfrm>
          <a:prstGeom prst="rect"/>
        </p:spPr>
        <p:txBody>
          <a:bodyPr wrap="none">
            <a:spAutoFit/>
          </a:bodyPr>
          <a:p>
            <a:r>
              <a:rPr b="1" dirty="0" sz="5400" lang="en-US">
                <a:solidFill>
                  <a:schemeClr val="accent1"/>
                </a:solidFill>
                <a:ea typeface="+mj-lt"/>
                <a:cs typeface="Arial"/>
              </a:rPr>
              <a:t>Algorithm &amp; Deployment</a:t>
            </a:r>
            <a:endParaRPr dirty="0" sz="5400" lang="en-US"/>
          </a:p>
        </p:txBody>
      </p:sp>
      <p:sp>
        <p:nvSpPr>
          <p:cNvPr id="1048633" name=""/>
          <p:cNvSpPr txBox="1"/>
          <p:nvPr/>
        </p:nvSpPr>
        <p:spPr>
          <a:xfrm>
            <a:off x="6701289" y="1835589"/>
            <a:ext cx="5263023" cy="11582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Security scanning is like a digital checkup for computer systems and software.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34" name=""/>
          <p:cNvSpPr txBox="1"/>
          <p:nvPr/>
        </p:nvSpPr>
        <p:spPr>
          <a:xfrm>
            <a:off x="6701289" y="3736607"/>
            <a:ext cx="5705945" cy="11582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It uses automated tools to find and evaluate weaknesses or flaws that could be exploited by attackers.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35" name=""/>
          <p:cNvSpPr/>
          <p:nvPr/>
        </p:nvSpPr>
        <p:spPr>
          <a:xfrm flipH="1" flipV="1">
            <a:off x="6427539" y="206655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36" name=""/>
          <p:cNvSpPr/>
          <p:nvPr/>
        </p:nvSpPr>
        <p:spPr>
          <a:xfrm flipH="1" flipV="1">
            <a:off x="6427538" y="387953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548114" y="389442"/>
            <a:ext cx="11573197" cy="724247"/>
          </a:xfrm>
        </p:spPr>
        <p:txBody>
          <a:bodyPr/>
          <a:p>
            <a:r>
              <a:rPr b="1" dirty="0" lang="en-US">
                <a:solidFill>
                  <a:schemeClr val="accent1"/>
                </a:solidFill>
                <a:ea typeface="+mj-lt"/>
                <a:cs typeface="Arial"/>
              </a:rPr>
              <a:t>Result</a:t>
            </a:r>
            <a:endParaRPr dirty="0" lang="en-US"/>
          </a:p>
        </p:txBody>
      </p:sp>
      <p:grpSp>
        <p:nvGrpSpPr>
          <p:cNvPr id="56" name="Group 2"/>
          <p:cNvGrpSpPr/>
          <p:nvPr/>
        </p:nvGrpSpPr>
        <p:grpSpPr>
          <a:xfrm>
            <a:off x="7496004" y="1920263"/>
            <a:ext cx="3864628" cy="3896248"/>
            <a:chOff x="7496004" y="1920263"/>
            <a:chExt cx="3864628" cy="3896248"/>
          </a:xfrm>
        </p:grpSpPr>
        <p:sp>
          <p:nvSpPr>
            <p:cNvPr id="1048638" name="Isosceles Triangle 20"/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ah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39" name="Oval 21"/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ah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0" name="Round Same Side Corner Rectangle 2"/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ah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1" name="Trapezoid 6"/>
            <p:cNvSpPr/>
            <p:nvPr/>
          </p:nvSpPr>
          <p:spPr>
            <a:xfrm>
              <a:off x="11062223" y="3784811"/>
              <a:ext cx="285020" cy="285020"/>
            </a:xfrm>
            <a:custGeom>
              <a:avLst/>
              <a:ah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2" name="Rounded Rectangle 24"/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ah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3" name="Isosceles Triangle 7"/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ah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44" name="Isosceles Triangle 2"/>
            <p:cNvSpPr/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ah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5" name="Rounded Rectangle 2"/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ah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46" name="자유형: 도형 94"/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dirty="0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47" name="Rectangle 4"/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ah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48" name="Isosceles Triangle 33"/>
            <p:cNvSpPr/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ah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49" name="Rounded Rectangle 5"/>
            <p:cNvSpPr/>
            <p:nvPr/>
          </p:nvSpPr>
          <p:spPr>
            <a:xfrm>
              <a:off x="8136976" y="5049647"/>
              <a:ext cx="351266" cy="351266"/>
            </a:xfrm>
            <a:custGeom>
              <a:avLst/>
              <a:ah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50" name="Rectangle 14"/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ah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51" name="Rounded Rectangle 4"/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ah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52" name="Rectangle 5"/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ah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53" name="Rounded Rectangle 16"/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ah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54" name="Freeform 25"/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ah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55" name="Rounded Rectangle 8"/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ah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56" name="Oval 10"/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ah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/>
            </a:p>
          </p:txBody>
        </p:sp>
        <p:sp>
          <p:nvSpPr>
            <p:cNvPr id="1048657" name="Freeform 23"/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ah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58" name="Rectangle 6"/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ah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59" name="자유형: 도형 16"/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ko-KR"/>
            </a:p>
          </p:txBody>
        </p:sp>
        <p:sp>
          <p:nvSpPr>
            <p:cNvPr id="1048660" name="Rounded Rectangle 1"/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ah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61" name="Oval 2"/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ah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62" name="Block Arc 5"/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ah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63" name="Rounded Rectangle 9"/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64" name="Freeform 20"/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ah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</p:grpSp>
      <p:sp>
        <p:nvSpPr>
          <p:cNvPr id="1048665" name="Donut 93"/>
          <p:cNvSpPr/>
          <p:nvPr/>
        </p:nvSpPr>
        <p:spPr>
          <a:xfrm>
            <a:off x="7350231" y="1734252"/>
            <a:ext cx="4243993" cy="4243993"/>
          </a:xfrm>
          <a:prstGeom prst="donut">
            <a:avLst>
              <a:gd name="adj" fmla="val 1400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2701" lang="ko-KR">
              <a:solidFill>
                <a:schemeClr val="tx1"/>
              </a:solidFill>
            </a:endParaRPr>
          </a:p>
        </p:txBody>
      </p:sp>
      <p:sp>
        <p:nvSpPr>
          <p:cNvPr id="1048666" name="TextBox 31"/>
          <p:cNvSpPr txBox="1"/>
          <p:nvPr/>
        </p:nvSpPr>
        <p:spPr>
          <a:xfrm>
            <a:off x="8705632" y="4148811"/>
            <a:ext cx="1644632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ko-KR" b="1" dirty="0" sz="1400" 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altLang="en-US" b="1" dirty="0" sz="1400" 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32"/>
          <p:cNvGrpSpPr/>
          <p:nvPr/>
        </p:nvGrpSpPr>
        <p:grpSpPr>
          <a:xfrm>
            <a:off x="7907899" y="2308624"/>
            <a:ext cx="3597749" cy="4951423"/>
            <a:chOff x="7907899" y="2308624"/>
            <a:chExt cx="3597749" cy="4951423"/>
          </a:xfrm>
        </p:grpSpPr>
        <p:sp>
          <p:nvSpPr>
            <p:cNvPr id="1048667" name="자유형: 도형 96"/>
            <p:cNvSpPr/>
            <p:nvPr/>
          </p:nvSpPr>
          <p:spPr>
            <a:xfrm rot="8348922">
              <a:off x="11198871" y="4958370"/>
              <a:ext cx="306777" cy="2301677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68" name="Donut 4"/>
            <p:cNvSpPr/>
            <p:nvPr/>
          </p:nvSpPr>
          <p:spPr>
            <a:xfrm>
              <a:off x="7907899" y="2308624"/>
              <a:ext cx="3099805" cy="3099806"/>
            </a:xfrm>
            <a:prstGeom prst="donut">
              <a:avLst>
                <a:gd name="adj" fmla="val 36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69" name="Round Same Side Corner Rectangle 5"/>
            <p:cNvSpPr/>
            <p:nvPr/>
          </p:nvSpPr>
          <p:spPr>
            <a:xfrm rot="8399802">
              <a:off x="10257449" y="4979836"/>
              <a:ext cx="498891" cy="307559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1" lang="ko-KR"/>
            </a:p>
          </p:txBody>
        </p:sp>
      </p:grpSp>
      <p:grpSp>
        <p:nvGrpSpPr>
          <p:cNvPr id="58" name="Group 36"/>
          <p:cNvGrpSpPr/>
          <p:nvPr/>
        </p:nvGrpSpPr>
        <p:grpSpPr>
          <a:xfrm>
            <a:off x="8045579" y="2409380"/>
            <a:ext cx="2811142" cy="2844985"/>
            <a:chOff x="8045579" y="2409380"/>
            <a:chExt cx="2811142" cy="2844985"/>
          </a:xfrm>
        </p:grpSpPr>
        <p:sp>
          <p:nvSpPr>
            <p:cNvPr id="1048670" name="Freeform 43"/>
            <p:cNvSpPr/>
            <p:nvPr/>
          </p:nvSpPr>
          <p:spPr>
            <a:xfrm>
              <a:off x="10509374" y="3444941"/>
              <a:ext cx="343339" cy="343339"/>
            </a:xfrm>
            <a:custGeom>
              <a:avLst/>
              <a:ah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1" name="Rectangle 15"/>
            <p:cNvSpPr/>
            <p:nvPr/>
          </p:nvSpPr>
          <p:spPr>
            <a:xfrm>
              <a:off x="8174482" y="4174830"/>
              <a:ext cx="392828" cy="392828"/>
            </a:xfrm>
            <a:custGeom>
              <a:avLst/>
              <a:ah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2" name="Rectangle 1"/>
            <p:cNvSpPr>
              <a:spLocks noChangeAspect="1"/>
            </p:cNvSpPr>
            <p:nvPr/>
          </p:nvSpPr>
          <p:spPr>
            <a:xfrm>
              <a:off x="9225535" y="2409380"/>
              <a:ext cx="393582" cy="392828"/>
            </a:xfrm>
            <a:custGeom>
              <a:avLst/>
              <a:ah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3" name="Trapezoid 11"/>
            <p:cNvSpPr>
              <a:spLocks noChangeAspect="1"/>
            </p:cNvSpPr>
            <p:nvPr/>
          </p:nvSpPr>
          <p:spPr>
            <a:xfrm rot="9900000">
              <a:off x="10073915" y="2714730"/>
              <a:ext cx="351357" cy="423598"/>
            </a:xfrm>
            <a:custGeom>
              <a:avLst/>
              <a:ah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4" name="Rectangle 3"/>
            <p:cNvSpPr/>
            <p:nvPr/>
          </p:nvSpPr>
          <p:spPr>
            <a:xfrm rot="3600000">
              <a:off x="8507130" y="4424299"/>
              <a:ext cx="162074" cy="478539"/>
            </a:xfrm>
            <a:custGeom>
              <a:avLst/>
              <a:ah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75" name="Rectangle 15"/>
            <p:cNvSpPr>
              <a:spLocks noChangeAspect="1"/>
            </p:cNvSpPr>
            <p:nvPr/>
          </p:nvSpPr>
          <p:spPr>
            <a:xfrm>
              <a:off x="8045579" y="3848133"/>
              <a:ext cx="330939" cy="260933"/>
            </a:xfrm>
            <a:custGeom>
              <a:avLst/>
              <a:ah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6" name="Donut 2"/>
            <p:cNvSpPr>
              <a:spLocks noChangeAspect="1"/>
            </p:cNvSpPr>
            <p:nvPr/>
          </p:nvSpPr>
          <p:spPr>
            <a:xfrm>
              <a:off x="9003511" y="4923426"/>
              <a:ext cx="304410" cy="330939"/>
            </a:xfrm>
            <a:custGeom>
              <a:avLst/>
              <a:ah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77" name="Rectangle 19"/>
            <p:cNvSpPr>
              <a:spLocks noChangeAspect="1"/>
            </p:cNvSpPr>
            <p:nvPr/>
          </p:nvSpPr>
          <p:spPr>
            <a:xfrm>
              <a:off x="9848127" y="4821478"/>
              <a:ext cx="257012" cy="330939"/>
            </a:xfrm>
            <a:custGeom>
              <a:avLst/>
              <a:ah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78" name="Rounded Rectangle 12"/>
            <p:cNvSpPr>
              <a:spLocks noChangeAspect="1"/>
            </p:cNvSpPr>
            <p:nvPr/>
          </p:nvSpPr>
          <p:spPr>
            <a:xfrm>
              <a:off x="10547386" y="3842640"/>
              <a:ext cx="309335" cy="309300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79" name="Down Arrow 1"/>
            <p:cNvSpPr>
              <a:spLocks noChangeAspect="1"/>
            </p:cNvSpPr>
            <p:nvPr/>
          </p:nvSpPr>
          <p:spPr>
            <a:xfrm>
              <a:off x="10401733" y="3025716"/>
              <a:ext cx="257188" cy="377708"/>
            </a:xfrm>
            <a:custGeom>
              <a:avLst/>
              <a:ah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0" name="Isosceles Triangle 7"/>
            <p:cNvSpPr>
              <a:spLocks noChangeAspect="1"/>
            </p:cNvSpPr>
            <p:nvPr/>
          </p:nvSpPr>
          <p:spPr>
            <a:xfrm>
              <a:off x="9438297" y="5013963"/>
              <a:ext cx="300437" cy="209342"/>
            </a:xfrm>
            <a:custGeom>
              <a:avLst/>
              <a:ah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1" name="Oval 6"/>
            <p:cNvSpPr>
              <a:spLocks noChangeAspect="1"/>
            </p:cNvSpPr>
            <p:nvPr/>
          </p:nvSpPr>
          <p:spPr>
            <a:xfrm rot="678773">
              <a:off x="10108027" y="4569149"/>
              <a:ext cx="338104" cy="343148"/>
            </a:xfrm>
            <a:custGeom>
              <a:avLst/>
              <a:gdLst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62894 h 3939732"/>
                <a:gd name="connsiteX1" fmla="*/ 1768767 w 3897869"/>
                <a:gd name="connsiteY1" fmla="*/ 1381594 h 3939732"/>
                <a:gd name="connsiteX2" fmla="*/ 1517577 w 3897869"/>
                <a:gd name="connsiteY2" fmla="*/ 2033280 h 3939732"/>
                <a:gd name="connsiteX3" fmla="*/ 1928990 w 3897869"/>
                <a:gd name="connsiteY3" fmla="*/ 2631017 h 3939732"/>
                <a:gd name="connsiteX4" fmla="*/ 2318674 w 3897869"/>
                <a:gd name="connsiteY4" fmla="*/ 1997628 h 3939732"/>
                <a:gd name="connsiteX5" fmla="*/ 2293344 w 3897869"/>
                <a:gd name="connsiteY5" fmla="*/ 1825498 h 3939732"/>
                <a:gd name="connsiteX6" fmla="*/ 1853384 w 3897869"/>
                <a:gd name="connsiteY6" fmla="*/ 1362894 h 3939732"/>
                <a:gd name="connsiteX7" fmla="*/ 1594841 w 3897869"/>
                <a:gd name="connsiteY7" fmla="*/ 36923 h 3939732"/>
                <a:gd name="connsiteX8" fmla="*/ 3869632 w 3897869"/>
                <a:gd name="connsiteY8" fmla="*/ 1508593 h 3939732"/>
                <a:gd name="connsiteX9" fmla="*/ 3670773 w 3897869"/>
                <a:gd name="connsiteY9" fmla="*/ 2416710 h 3939732"/>
                <a:gd name="connsiteX10" fmla="*/ 3671055 w 3897869"/>
                <a:gd name="connsiteY10" fmla="*/ 2417653 h 3939732"/>
                <a:gd name="connsiteX11" fmla="*/ 3164582 w 3897869"/>
                <a:gd name="connsiteY11" fmla="*/ 2822329 h 3939732"/>
                <a:gd name="connsiteX12" fmla="*/ 3176822 w 3897869"/>
                <a:gd name="connsiteY12" fmla="*/ 2836256 h 3939732"/>
                <a:gd name="connsiteX13" fmla="*/ 3146203 w 3897869"/>
                <a:gd name="connsiteY13" fmla="*/ 2835026 h 3939732"/>
                <a:gd name="connsiteX14" fmla="*/ 3151211 w 3897869"/>
                <a:gd name="connsiteY14" fmla="*/ 2827425 h 3939732"/>
                <a:gd name="connsiteX15" fmla="*/ 2397082 w 3897869"/>
                <a:gd name="connsiteY15" fmla="*/ 2555951 h 3939732"/>
                <a:gd name="connsiteX16" fmla="*/ 2396219 w 3897869"/>
                <a:gd name="connsiteY16" fmla="*/ 2549477 h 3939732"/>
                <a:gd name="connsiteX17" fmla="*/ 1746058 w 3897869"/>
                <a:gd name="connsiteY17" fmla="*/ 3084844 h 3939732"/>
                <a:gd name="connsiteX18" fmla="*/ 990519 w 3897869"/>
                <a:gd name="connsiteY18" fmla="*/ 2011053 h 3939732"/>
                <a:gd name="connsiteX19" fmla="*/ 1593790 w 3897869"/>
                <a:gd name="connsiteY19" fmla="*/ 959078 h 3939732"/>
                <a:gd name="connsiteX20" fmla="*/ 1746058 w 3897869"/>
                <a:gd name="connsiteY20" fmla="*/ 937262 h 3939732"/>
                <a:gd name="connsiteX21" fmla="*/ 2206475 w 3897869"/>
                <a:gd name="connsiteY21" fmla="*/ 1165194 h 3939732"/>
                <a:gd name="connsiteX22" fmla="*/ 2185910 w 3897869"/>
                <a:gd name="connsiteY22" fmla="*/ 869152 h 3939732"/>
                <a:gd name="connsiteX23" fmla="*/ 2656644 w 3897869"/>
                <a:gd name="connsiteY23" fmla="*/ 794408 h 3939732"/>
                <a:gd name="connsiteX24" fmla="*/ 2828567 w 3897869"/>
                <a:gd name="connsiteY24" fmla="*/ 2090795 h 3939732"/>
                <a:gd name="connsiteX25" fmla="*/ 3312378 w 3897869"/>
                <a:gd name="connsiteY25" fmla="*/ 2032862 h 3939732"/>
                <a:gd name="connsiteX26" fmla="*/ 3289926 w 3897869"/>
                <a:gd name="connsiteY26" fmla="*/ 1337965 h 3939732"/>
                <a:gd name="connsiteX27" fmla="*/ 3290031 w 3897869"/>
                <a:gd name="connsiteY27" fmla="*/ 1338068 h 3939732"/>
                <a:gd name="connsiteX28" fmla="*/ 1700745 w 3897869"/>
                <a:gd name="connsiteY28" fmla="*/ 566301 h 3939732"/>
                <a:gd name="connsiteX29" fmla="*/ 571995 w 3897869"/>
                <a:gd name="connsiteY29" fmla="*/ 2265435 h 3939732"/>
                <a:gd name="connsiteX30" fmla="*/ 2267548 w 3897869"/>
                <a:gd name="connsiteY30" fmla="*/ 3399556 h 3939732"/>
                <a:gd name="connsiteX31" fmla="*/ 3194376 w 3897869"/>
                <a:gd name="connsiteY31" fmla="*/ 3063923 h 3939732"/>
                <a:gd name="connsiteX32" fmla="*/ 3268026 w 3897869"/>
                <a:gd name="connsiteY32" fmla="*/ 3500815 h 3939732"/>
                <a:gd name="connsiteX33" fmla="*/ 2347298 w 3897869"/>
                <a:gd name="connsiteY33" fmla="*/ 3895311 h 3939732"/>
                <a:gd name="connsiteX34" fmla="*/ 42617 w 3897869"/>
                <a:gd name="connsiteY34" fmla="*/ 2371338 h 3939732"/>
                <a:gd name="connsiteX35" fmla="*/ 1594841 w 3897869"/>
                <a:gd name="connsiteY35" fmla="*/ 36923 h 3939732"/>
                <a:gd name="connsiteX0" fmla="*/ 1853384 w 3897869"/>
                <a:gd name="connsiteY0" fmla="*/ 1371624 h 3948462"/>
                <a:gd name="connsiteX1" fmla="*/ 1768767 w 3897869"/>
                <a:gd name="connsiteY1" fmla="*/ 1390324 h 3948462"/>
                <a:gd name="connsiteX2" fmla="*/ 1517577 w 3897869"/>
                <a:gd name="connsiteY2" fmla="*/ 2042010 h 3948462"/>
                <a:gd name="connsiteX3" fmla="*/ 1928990 w 3897869"/>
                <a:gd name="connsiteY3" fmla="*/ 2639747 h 3948462"/>
                <a:gd name="connsiteX4" fmla="*/ 2318674 w 3897869"/>
                <a:gd name="connsiteY4" fmla="*/ 2006358 h 3948462"/>
                <a:gd name="connsiteX5" fmla="*/ 2293344 w 3897869"/>
                <a:gd name="connsiteY5" fmla="*/ 1834228 h 3948462"/>
                <a:gd name="connsiteX6" fmla="*/ 1853384 w 3897869"/>
                <a:gd name="connsiteY6" fmla="*/ 1371624 h 3948462"/>
                <a:gd name="connsiteX7" fmla="*/ 1594841 w 3897869"/>
                <a:gd name="connsiteY7" fmla="*/ 45653 h 3948462"/>
                <a:gd name="connsiteX8" fmla="*/ 3869632 w 3897869"/>
                <a:gd name="connsiteY8" fmla="*/ 1517323 h 3948462"/>
                <a:gd name="connsiteX9" fmla="*/ 3670773 w 3897869"/>
                <a:gd name="connsiteY9" fmla="*/ 2425440 h 3948462"/>
                <a:gd name="connsiteX10" fmla="*/ 3671055 w 3897869"/>
                <a:gd name="connsiteY10" fmla="*/ 2426383 h 3948462"/>
                <a:gd name="connsiteX11" fmla="*/ 3164582 w 3897869"/>
                <a:gd name="connsiteY11" fmla="*/ 2831059 h 3948462"/>
                <a:gd name="connsiteX12" fmla="*/ 3176822 w 3897869"/>
                <a:gd name="connsiteY12" fmla="*/ 2844986 h 3948462"/>
                <a:gd name="connsiteX13" fmla="*/ 3146203 w 3897869"/>
                <a:gd name="connsiteY13" fmla="*/ 2843756 h 3948462"/>
                <a:gd name="connsiteX14" fmla="*/ 3151211 w 3897869"/>
                <a:gd name="connsiteY14" fmla="*/ 2836155 h 3948462"/>
                <a:gd name="connsiteX15" fmla="*/ 2397082 w 3897869"/>
                <a:gd name="connsiteY15" fmla="*/ 2564681 h 3948462"/>
                <a:gd name="connsiteX16" fmla="*/ 2396219 w 3897869"/>
                <a:gd name="connsiteY16" fmla="*/ 2558207 h 3948462"/>
                <a:gd name="connsiteX17" fmla="*/ 1746058 w 3897869"/>
                <a:gd name="connsiteY17" fmla="*/ 3093574 h 3948462"/>
                <a:gd name="connsiteX18" fmla="*/ 990519 w 3897869"/>
                <a:gd name="connsiteY18" fmla="*/ 2019783 h 3948462"/>
                <a:gd name="connsiteX19" fmla="*/ 1593790 w 3897869"/>
                <a:gd name="connsiteY19" fmla="*/ 967808 h 3948462"/>
                <a:gd name="connsiteX20" fmla="*/ 1746058 w 3897869"/>
                <a:gd name="connsiteY20" fmla="*/ 945992 h 3948462"/>
                <a:gd name="connsiteX21" fmla="*/ 2206475 w 3897869"/>
                <a:gd name="connsiteY21" fmla="*/ 1173924 h 3948462"/>
                <a:gd name="connsiteX22" fmla="*/ 2185910 w 3897869"/>
                <a:gd name="connsiteY22" fmla="*/ 877882 h 3948462"/>
                <a:gd name="connsiteX23" fmla="*/ 2656644 w 3897869"/>
                <a:gd name="connsiteY23" fmla="*/ 803138 h 3948462"/>
                <a:gd name="connsiteX24" fmla="*/ 2828567 w 3897869"/>
                <a:gd name="connsiteY24" fmla="*/ 2099525 h 3948462"/>
                <a:gd name="connsiteX25" fmla="*/ 3312378 w 3897869"/>
                <a:gd name="connsiteY25" fmla="*/ 2041592 h 3948462"/>
                <a:gd name="connsiteX26" fmla="*/ 3289926 w 3897869"/>
                <a:gd name="connsiteY26" fmla="*/ 1346695 h 3948462"/>
                <a:gd name="connsiteX27" fmla="*/ 3290031 w 3897869"/>
                <a:gd name="connsiteY27" fmla="*/ 1346798 h 3948462"/>
                <a:gd name="connsiteX28" fmla="*/ 1700745 w 3897869"/>
                <a:gd name="connsiteY28" fmla="*/ 575031 h 3948462"/>
                <a:gd name="connsiteX29" fmla="*/ 571995 w 3897869"/>
                <a:gd name="connsiteY29" fmla="*/ 2274165 h 3948462"/>
                <a:gd name="connsiteX30" fmla="*/ 2267548 w 3897869"/>
                <a:gd name="connsiteY30" fmla="*/ 3408286 h 3948462"/>
                <a:gd name="connsiteX31" fmla="*/ 3194376 w 3897869"/>
                <a:gd name="connsiteY31" fmla="*/ 3072653 h 3948462"/>
                <a:gd name="connsiteX32" fmla="*/ 3268026 w 3897869"/>
                <a:gd name="connsiteY32" fmla="*/ 3509545 h 3948462"/>
                <a:gd name="connsiteX33" fmla="*/ 2347298 w 3897869"/>
                <a:gd name="connsiteY33" fmla="*/ 3904041 h 3948462"/>
                <a:gd name="connsiteX34" fmla="*/ 42617 w 3897869"/>
                <a:gd name="connsiteY34" fmla="*/ 2380068 h 3948462"/>
                <a:gd name="connsiteX35" fmla="*/ 1594841 w 3897869"/>
                <a:gd name="connsiteY35" fmla="*/ 45653 h 3948462"/>
                <a:gd name="connsiteX0" fmla="*/ 1853384 w 3876965"/>
                <a:gd name="connsiteY0" fmla="*/ 1371624 h 3948462"/>
                <a:gd name="connsiteX1" fmla="*/ 1768767 w 3876965"/>
                <a:gd name="connsiteY1" fmla="*/ 1390324 h 3948462"/>
                <a:gd name="connsiteX2" fmla="*/ 1517577 w 3876965"/>
                <a:gd name="connsiteY2" fmla="*/ 2042010 h 3948462"/>
                <a:gd name="connsiteX3" fmla="*/ 1928990 w 3876965"/>
                <a:gd name="connsiteY3" fmla="*/ 2639747 h 3948462"/>
                <a:gd name="connsiteX4" fmla="*/ 2318674 w 3876965"/>
                <a:gd name="connsiteY4" fmla="*/ 2006358 h 3948462"/>
                <a:gd name="connsiteX5" fmla="*/ 2293344 w 3876965"/>
                <a:gd name="connsiteY5" fmla="*/ 1834228 h 3948462"/>
                <a:gd name="connsiteX6" fmla="*/ 1853384 w 3876965"/>
                <a:gd name="connsiteY6" fmla="*/ 1371624 h 3948462"/>
                <a:gd name="connsiteX7" fmla="*/ 1594841 w 3876965"/>
                <a:gd name="connsiteY7" fmla="*/ 45653 h 3948462"/>
                <a:gd name="connsiteX8" fmla="*/ 3869632 w 3876965"/>
                <a:gd name="connsiteY8" fmla="*/ 1517323 h 3948462"/>
                <a:gd name="connsiteX9" fmla="*/ 3670773 w 3876965"/>
                <a:gd name="connsiteY9" fmla="*/ 2425440 h 3948462"/>
                <a:gd name="connsiteX10" fmla="*/ 3671055 w 3876965"/>
                <a:gd name="connsiteY10" fmla="*/ 2426383 h 3948462"/>
                <a:gd name="connsiteX11" fmla="*/ 3164582 w 3876965"/>
                <a:gd name="connsiteY11" fmla="*/ 2831059 h 3948462"/>
                <a:gd name="connsiteX12" fmla="*/ 3176822 w 3876965"/>
                <a:gd name="connsiteY12" fmla="*/ 2844986 h 3948462"/>
                <a:gd name="connsiteX13" fmla="*/ 3146203 w 3876965"/>
                <a:gd name="connsiteY13" fmla="*/ 2843756 h 3948462"/>
                <a:gd name="connsiteX14" fmla="*/ 3151211 w 3876965"/>
                <a:gd name="connsiteY14" fmla="*/ 2836155 h 3948462"/>
                <a:gd name="connsiteX15" fmla="*/ 2397082 w 3876965"/>
                <a:gd name="connsiteY15" fmla="*/ 2564681 h 3948462"/>
                <a:gd name="connsiteX16" fmla="*/ 2396219 w 3876965"/>
                <a:gd name="connsiteY16" fmla="*/ 2558207 h 3948462"/>
                <a:gd name="connsiteX17" fmla="*/ 1746058 w 3876965"/>
                <a:gd name="connsiteY17" fmla="*/ 3093574 h 3948462"/>
                <a:gd name="connsiteX18" fmla="*/ 990519 w 3876965"/>
                <a:gd name="connsiteY18" fmla="*/ 2019783 h 3948462"/>
                <a:gd name="connsiteX19" fmla="*/ 1593790 w 3876965"/>
                <a:gd name="connsiteY19" fmla="*/ 967808 h 3948462"/>
                <a:gd name="connsiteX20" fmla="*/ 1746058 w 3876965"/>
                <a:gd name="connsiteY20" fmla="*/ 945992 h 3948462"/>
                <a:gd name="connsiteX21" fmla="*/ 2206475 w 3876965"/>
                <a:gd name="connsiteY21" fmla="*/ 1173924 h 3948462"/>
                <a:gd name="connsiteX22" fmla="*/ 2185910 w 3876965"/>
                <a:gd name="connsiteY22" fmla="*/ 877882 h 3948462"/>
                <a:gd name="connsiteX23" fmla="*/ 2656644 w 3876965"/>
                <a:gd name="connsiteY23" fmla="*/ 803138 h 3948462"/>
                <a:gd name="connsiteX24" fmla="*/ 2828567 w 3876965"/>
                <a:gd name="connsiteY24" fmla="*/ 2099525 h 3948462"/>
                <a:gd name="connsiteX25" fmla="*/ 3312378 w 3876965"/>
                <a:gd name="connsiteY25" fmla="*/ 2041592 h 3948462"/>
                <a:gd name="connsiteX26" fmla="*/ 3289926 w 3876965"/>
                <a:gd name="connsiteY26" fmla="*/ 1346695 h 3948462"/>
                <a:gd name="connsiteX27" fmla="*/ 3290031 w 3876965"/>
                <a:gd name="connsiteY27" fmla="*/ 1346798 h 3948462"/>
                <a:gd name="connsiteX28" fmla="*/ 1700745 w 3876965"/>
                <a:gd name="connsiteY28" fmla="*/ 575031 h 3948462"/>
                <a:gd name="connsiteX29" fmla="*/ 571995 w 3876965"/>
                <a:gd name="connsiteY29" fmla="*/ 2274165 h 3948462"/>
                <a:gd name="connsiteX30" fmla="*/ 2267548 w 3876965"/>
                <a:gd name="connsiteY30" fmla="*/ 3408286 h 3948462"/>
                <a:gd name="connsiteX31" fmla="*/ 3194376 w 3876965"/>
                <a:gd name="connsiteY31" fmla="*/ 3072653 h 3948462"/>
                <a:gd name="connsiteX32" fmla="*/ 3268026 w 3876965"/>
                <a:gd name="connsiteY32" fmla="*/ 3509545 h 3948462"/>
                <a:gd name="connsiteX33" fmla="*/ 2347298 w 3876965"/>
                <a:gd name="connsiteY33" fmla="*/ 3904041 h 3948462"/>
                <a:gd name="connsiteX34" fmla="*/ 42617 w 3876965"/>
                <a:gd name="connsiteY34" fmla="*/ 2380068 h 3948462"/>
                <a:gd name="connsiteX35" fmla="*/ 1594841 w 3876965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671055 w 3888568"/>
                <a:gd name="connsiteY10" fmla="*/ 2426383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704679 w 3888568"/>
                <a:gd name="connsiteY10" fmla="*/ 2448797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164582 w 3888568"/>
                <a:gd name="connsiteY10" fmla="*/ 2831059 h 3948462"/>
                <a:gd name="connsiteX11" fmla="*/ 3176822 w 3888568"/>
                <a:gd name="connsiteY11" fmla="*/ 2844986 h 3948462"/>
                <a:gd name="connsiteX12" fmla="*/ 3146203 w 3888568"/>
                <a:gd name="connsiteY12" fmla="*/ 2843756 h 3948462"/>
                <a:gd name="connsiteX13" fmla="*/ 3151211 w 3888568"/>
                <a:gd name="connsiteY13" fmla="*/ 2836155 h 3948462"/>
                <a:gd name="connsiteX14" fmla="*/ 2397082 w 3888568"/>
                <a:gd name="connsiteY14" fmla="*/ 2564681 h 3948462"/>
                <a:gd name="connsiteX15" fmla="*/ 2396219 w 3888568"/>
                <a:gd name="connsiteY15" fmla="*/ 2558207 h 3948462"/>
                <a:gd name="connsiteX16" fmla="*/ 1746058 w 3888568"/>
                <a:gd name="connsiteY16" fmla="*/ 3093574 h 3948462"/>
                <a:gd name="connsiteX17" fmla="*/ 990519 w 3888568"/>
                <a:gd name="connsiteY17" fmla="*/ 2019783 h 3948462"/>
                <a:gd name="connsiteX18" fmla="*/ 1593790 w 3888568"/>
                <a:gd name="connsiteY18" fmla="*/ 967808 h 3948462"/>
                <a:gd name="connsiteX19" fmla="*/ 1746058 w 3888568"/>
                <a:gd name="connsiteY19" fmla="*/ 945992 h 3948462"/>
                <a:gd name="connsiteX20" fmla="*/ 2206475 w 3888568"/>
                <a:gd name="connsiteY20" fmla="*/ 1173924 h 3948462"/>
                <a:gd name="connsiteX21" fmla="*/ 2185910 w 3888568"/>
                <a:gd name="connsiteY21" fmla="*/ 877882 h 3948462"/>
                <a:gd name="connsiteX22" fmla="*/ 2656644 w 3888568"/>
                <a:gd name="connsiteY22" fmla="*/ 803138 h 3948462"/>
                <a:gd name="connsiteX23" fmla="*/ 2828567 w 3888568"/>
                <a:gd name="connsiteY23" fmla="*/ 2099525 h 3948462"/>
                <a:gd name="connsiteX24" fmla="*/ 3362812 w 3888568"/>
                <a:gd name="connsiteY24" fmla="*/ 2002360 h 3948462"/>
                <a:gd name="connsiteX25" fmla="*/ 3289926 w 3888568"/>
                <a:gd name="connsiteY25" fmla="*/ 1346695 h 3948462"/>
                <a:gd name="connsiteX26" fmla="*/ 3290031 w 3888568"/>
                <a:gd name="connsiteY26" fmla="*/ 1346798 h 3948462"/>
                <a:gd name="connsiteX27" fmla="*/ 1700745 w 3888568"/>
                <a:gd name="connsiteY27" fmla="*/ 575031 h 3948462"/>
                <a:gd name="connsiteX28" fmla="*/ 571995 w 3888568"/>
                <a:gd name="connsiteY28" fmla="*/ 2274165 h 3948462"/>
                <a:gd name="connsiteX29" fmla="*/ 2267548 w 3888568"/>
                <a:gd name="connsiteY29" fmla="*/ 3408286 h 3948462"/>
                <a:gd name="connsiteX30" fmla="*/ 3194376 w 3888568"/>
                <a:gd name="connsiteY30" fmla="*/ 3072653 h 3948462"/>
                <a:gd name="connsiteX31" fmla="*/ 3268026 w 3888568"/>
                <a:gd name="connsiteY31" fmla="*/ 3509545 h 3948462"/>
                <a:gd name="connsiteX32" fmla="*/ 2347298 w 3888568"/>
                <a:gd name="connsiteY32" fmla="*/ 3904041 h 3948462"/>
                <a:gd name="connsiteX33" fmla="*/ 42617 w 3888568"/>
                <a:gd name="connsiteY33" fmla="*/ 2380068 h 3948462"/>
                <a:gd name="connsiteX34" fmla="*/ 1594841 w 3888568"/>
                <a:gd name="connsiteY34" fmla="*/ 45653 h 3948462"/>
                <a:gd name="connsiteX0" fmla="*/ 1853384 w 3892469"/>
                <a:gd name="connsiteY0" fmla="*/ 1371624 h 3948462"/>
                <a:gd name="connsiteX1" fmla="*/ 1768767 w 3892469"/>
                <a:gd name="connsiteY1" fmla="*/ 1390324 h 3948462"/>
                <a:gd name="connsiteX2" fmla="*/ 1517577 w 3892469"/>
                <a:gd name="connsiteY2" fmla="*/ 2042010 h 3948462"/>
                <a:gd name="connsiteX3" fmla="*/ 1928990 w 3892469"/>
                <a:gd name="connsiteY3" fmla="*/ 2639747 h 3948462"/>
                <a:gd name="connsiteX4" fmla="*/ 2318674 w 3892469"/>
                <a:gd name="connsiteY4" fmla="*/ 2006358 h 3948462"/>
                <a:gd name="connsiteX5" fmla="*/ 2293344 w 3892469"/>
                <a:gd name="connsiteY5" fmla="*/ 1834228 h 3948462"/>
                <a:gd name="connsiteX6" fmla="*/ 1853384 w 3892469"/>
                <a:gd name="connsiteY6" fmla="*/ 1371624 h 3948462"/>
                <a:gd name="connsiteX7" fmla="*/ 1594841 w 3892469"/>
                <a:gd name="connsiteY7" fmla="*/ 45653 h 3948462"/>
                <a:gd name="connsiteX8" fmla="*/ 3869632 w 3892469"/>
                <a:gd name="connsiteY8" fmla="*/ 1517323 h 3948462"/>
                <a:gd name="connsiteX9" fmla="*/ 3706266 w 3892469"/>
                <a:gd name="connsiteY9" fmla="*/ 2457195 h 3948462"/>
                <a:gd name="connsiteX10" fmla="*/ 3164582 w 3892469"/>
                <a:gd name="connsiteY10" fmla="*/ 2831059 h 3948462"/>
                <a:gd name="connsiteX11" fmla="*/ 3176822 w 3892469"/>
                <a:gd name="connsiteY11" fmla="*/ 2844986 h 3948462"/>
                <a:gd name="connsiteX12" fmla="*/ 3146203 w 3892469"/>
                <a:gd name="connsiteY12" fmla="*/ 2843756 h 3948462"/>
                <a:gd name="connsiteX13" fmla="*/ 3151211 w 3892469"/>
                <a:gd name="connsiteY13" fmla="*/ 2836155 h 3948462"/>
                <a:gd name="connsiteX14" fmla="*/ 2397082 w 3892469"/>
                <a:gd name="connsiteY14" fmla="*/ 2564681 h 3948462"/>
                <a:gd name="connsiteX15" fmla="*/ 2396219 w 3892469"/>
                <a:gd name="connsiteY15" fmla="*/ 2558207 h 3948462"/>
                <a:gd name="connsiteX16" fmla="*/ 1746058 w 3892469"/>
                <a:gd name="connsiteY16" fmla="*/ 3093574 h 3948462"/>
                <a:gd name="connsiteX17" fmla="*/ 990519 w 3892469"/>
                <a:gd name="connsiteY17" fmla="*/ 2019783 h 3948462"/>
                <a:gd name="connsiteX18" fmla="*/ 1593790 w 3892469"/>
                <a:gd name="connsiteY18" fmla="*/ 967808 h 3948462"/>
                <a:gd name="connsiteX19" fmla="*/ 1746058 w 3892469"/>
                <a:gd name="connsiteY19" fmla="*/ 945992 h 3948462"/>
                <a:gd name="connsiteX20" fmla="*/ 2206475 w 3892469"/>
                <a:gd name="connsiteY20" fmla="*/ 1173924 h 3948462"/>
                <a:gd name="connsiteX21" fmla="*/ 2185910 w 3892469"/>
                <a:gd name="connsiteY21" fmla="*/ 877882 h 3948462"/>
                <a:gd name="connsiteX22" fmla="*/ 2656644 w 3892469"/>
                <a:gd name="connsiteY22" fmla="*/ 803138 h 3948462"/>
                <a:gd name="connsiteX23" fmla="*/ 2828567 w 3892469"/>
                <a:gd name="connsiteY23" fmla="*/ 2099525 h 3948462"/>
                <a:gd name="connsiteX24" fmla="*/ 3362812 w 3892469"/>
                <a:gd name="connsiteY24" fmla="*/ 2002360 h 3948462"/>
                <a:gd name="connsiteX25" fmla="*/ 3289926 w 3892469"/>
                <a:gd name="connsiteY25" fmla="*/ 1346695 h 3948462"/>
                <a:gd name="connsiteX26" fmla="*/ 3290031 w 3892469"/>
                <a:gd name="connsiteY26" fmla="*/ 1346798 h 3948462"/>
                <a:gd name="connsiteX27" fmla="*/ 1700745 w 3892469"/>
                <a:gd name="connsiteY27" fmla="*/ 575031 h 3948462"/>
                <a:gd name="connsiteX28" fmla="*/ 571995 w 3892469"/>
                <a:gd name="connsiteY28" fmla="*/ 2274165 h 3948462"/>
                <a:gd name="connsiteX29" fmla="*/ 2267548 w 3892469"/>
                <a:gd name="connsiteY29" fmla="*/ 3408286 h 3948462"/>
                <a:gd name="connsiteX30" fmla="*/ 3194376 w 3892469"/>
                <a:gd name="connsiteY30" fmla="*/ 3072653 h 3948462"/>
                <a:gd name="connsiteX31" fmla="*/ 3268026 w 3892469"/>
                <a:gd name="connsiteY31" fmla="*/ 3509545 h 3948462"/>
                <a:gd name="connsiteX32" fmla="*/ 2347298 w 3892469"/>
                <a:gd name="connsiteY32" fmla="*/ 3904041 h 3948462"/>
                <a:gd name="connsiteX33" fmla="*/ 42617 w 3892469"/>
                <a:gd name="connsiteY33" fmla="*/ 2380068 h 3948462"/>
                <a:gd name="connsiteX34" fmla="*/ 1594841 w 3892469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2397082 w 3890413"/>
                <a:gd name="connsiteY13" fmla="*/ 2564681 h 3948462"/>
                <a:gd name="connsiteX14" fmla="*/ 2396219 w 3890413"/>
                <a:gd name="connsiteY14" fmla="*/ 2558207 h 3948462"/>
                <a:gd name="connsiteX15" fmla="*/ 1746058 w 3890413"/>
                <a:gd name="connsiteY15" fmla="*/ 3093574 h 3948462"/>
                <a:gd name="connsiteX16" fmla="*/ 990519 w 3890413"/>
                <a:gd name="connsiteY16" fmla="*/ 2019783 h 3948462"/>
                <a:gd name="connsiteX17" fmla="*/ 1593790 w 3890413"/>
                <a:gd name="connsiteY17" fmla="*/ 967808 h 3948462"/>
                <a:gd name="connsiteX18" fmla="*/ 1746058 w 3890413"/>
                <a:gd name="connsiteY18" fmla="*/ 945992 h 3948462"/>
                <a:gd name="connsiteX19" fmla="*/ 2206475 w 3890413"/>
                <a:gd name="connsiteY19" fmla="*/ 1173924 h 3948462"/>
                <a:gd name="connsiteX20" fmla="*/ 2185910 w 3890413"/>
                <a:gd name="connsiteY20" fmla="*/ 877882 h 3948462"/>
                <a:gd name="connsiteX21" fmla="*/ 2656644 w 3890413"/>
                <a:gd name="connsiteY21" fmla="*/ 803138 h 3948462"/>
                <a:gd name="connsiteX22" fmla="*/ 2828567 w 3890413"/>
                <a:gd name="connsiteY22" fmla="*/ 2099525 h 3948462"/>
                <a:gd name="connsiteX23" fmla="*/ 3362812 w 3890413"/>
                <a:gd name="connsiteY23" fmla="*/ 2002360 h 3948462"/>
                <a:gd name="connsiteX24" fmla="*/ 3289926 w 3890413"/>
                <a:gd name="connsiteY24" fmla="*/ 1346695 h 3948462"/>
                <a:gd name="connsiteX25" fmla="*/ 3290031 w 3890413"/>
                <a:gd name="connsiteY25" fmla="*/ 1346798 h 3948462"/>
                <a:gd name="connsiteX26" fmla="*/ 1700745 w 3890413"/>
                <a:gd name="connsiteY26" fmla="*/ 575031 h 3948462"/>
                <a:gd name="connsiteX27" fmla="*/ 571995 w 3890413"/>
                <a:gd name="connsiteY27" fmla="*/ 2274165 h 3948462"/>
                <a:gd name="connsiteX28" fmla="*/ 2267548 w 3890413"/>
                <a:gd name="connsiteY28" fmla="*/ 3408286 h 3948462"/>
                <a:gd name="connsiteX29" fmla="*/ 3194376 w 3890413"/>
                <a:gd name="connsiteY29" fmla="*/ 3072653 h 3948462"/>
                <a:gd name="connsiteX30" fmla="*/ 3268026 w 3890413"/>
                <a:gd name="connsiteY30" fmla="*/ 3509545 h 3948462"/>
                <a:gd name="connsiteX31" fmla="*/ 2347298 w 3890413"/>
                <a:gd name="connsiteY31" fmla="*/ 3904041 h 3948462"/>
                <a:gd name="connsiteX32" fmla="*/ 42617 w 3890413"/>
                <a:gd name="connsiteY32" fmla="*/ 2380068 h 3948462"/>
                <a:gd name="connsiteX33" fmla="*/ 1594841 w 3890413"/>
                <a:gd name="connsiteY33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2397082 w 3890413"/>
                <a:gd name="connsiteY12" fmla="*/ 2564681 h 3948462"/>
                <a:gd name="connsiteX13" fmla="*/ 2396219 w 3890413"/>
                <a:gd name="connsiteY13" fmla="*/ 2558207 h 3948462"/>
                <a:gd name="connsiteX14" fmla="*/ 1746058 w 3890413"/>
                <a:gd name="connsiteY14" fmla="*/ 3093574 h 3948462"/>
                <a:gd name="connsiteX15" fmla="*/ 990519 w 3890413"/>
                <a:gd name="connsiteY15" fmla="*/ 2019783 h 3948462"/>
                <a:gd name="connsiteX16" fmla="*/ 1593790 w 3890413"/>
                <a:gd name="connsiteY16" fmla="*/ 967808 h 3948462"/>
                <a:gd name="connsiteX17" fmla="*/ 1746058 w 3890413"/>
                <a:gd name="connsiteY17" fmla="*/ 945992 h 3948462"/>
                <a:gd name="connsiteX18" fmla="*/ 2206475 w 3890413"/>
                <a:gd name="connsiteY18" fmla="*/ 1173924 h 3948462"/>
                <a:gd name="connsiteX19" fmla="*/ 2185910 w 3890413"/>
                <a:gd name="connsiteY19" fmla="*/ 877882 h 3948462"/>
                <a:gd name="connsiteX20" fmla="*/ 2656644 w 3890413"/>
                <a:gd name="connsiteY20" fmla="*/ 803138 h 3948462"/>
                <a:gd name="connsiteX21" fmla="*/ 2828567 w 3890413"/>
                <a:gd name="connsiteY21" fmla="*/ 2099525 h 3948462"/>
                <a:gd name="connsiteX22" fmla="*/ 3362812 w 3890413"/>
                <a:gd name="connsiteY22" fmla="*/ 2002360 h 3948462"/>
                <a:gd name="connsiteX23" fmla="*/ 3289926 w 3890413"/>
                <a:gd name="connsiteY23" fmla="*/ 1346695 h 3948462"/>
                <a:gd name="connsiteX24" fmla="*/ 3290031 w 3890413"/>
                <a:gd name="connsiteY24" fmla="*/ 1346798 h 3948462"/>
                <a:gd name="connsiteX25" fmla="*/ 1700745 w 3890413"/>
                <a:gd name="connsiteY25" fmla="*/ 575031 h 3948462"/>
                <a:gd name="connsiteX26" fmla="*/ 571995 w 3890413"/>
                <a:gd name="connsiteY26" fmla="*/ 2274165 h 3948462"/>
                <a:gd name="connsiteX27" fmla="*/ 2267548 w 3890413"/>
                <a:gd name="connsiteY27" fmla="*/ 3408286 h 3948462"/>
                <a:gd name="connsiteX28" fmla="*/ 3194376 w 3890413"/>
                <a:gd name="connsiteY28" fmla="*/ 3072653 h 3948462"/>
                <a:gd name="connsiteX29" fmla="*/ 3268026 w 3890413"/>
                <a:gd name="connsiteY29" fmla="*/ 3509545 h 3948462"/>
                <a:gd name="connsiteX30" fmla="*/ 2347298 w 3890413"/>
                <a:gd name="connsiteY30" fmla="*/ 3904041 h 3948462"/>
                <a:gd name="connsiteX31" fmla="*/ 42617 w 3890413"/>
                <a:gd name="connsiteY31" fmla="*/ 2380068 h 3948462"/>
                <a:gd name="connsiteX32" fmla="*/ 1594841 w 3890413"/>
                <a:gd name="connsiteY32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2397082 w 3890413"/>
                <a:gd name="connsiteY11" fmla="*/ 2564681 h 3948462"/>
                <a:gd name="connsiteX12" fmla="*/ 2396219 w 3890413"/>
                <a:gd name="connsiteY12" fmla="*/ 2558207 h 3948462"/>
                <a:gd name="connsiteX13" fmla="*/ 1746058 w 3890413"/>
                <a:gd name="connsiteY13" fmla="*/ 3093574 h 3948462"/>
                <a:gd name="connsiteX14" fmla="*/ 990519 w 3890413"/>
                <a:gd name="connsiteY14" fmla="*/ 2019783 h 3948462"/>
                <a:gd name="connsiteX15" fmla="*/ 1593790 w 3890413"/>
                <a:gd name="connsiteY15" fmla="*/ 967808 h 3948462"/>
                <a:gd name="connsiteX16" fmla="*/ 1746058 w 3890413"/>
                <a:gd name="connsiteY16" fmla="*/ 945992 h 3948462"/>
                <a:gd name="connsiteX17" fmla="*/ 2206475 w 3890413"/>
                <a:gd name="connsiteY17" fmla="*/ 1173924 h 3948462"/>
                <a:gd name="connsiteX18" fmla="*/ 2185910 w 3890413"/>
                <a:gd name="connsiteY18" fmla="*/ 877882 h 3948462"/>
                <a:gd name="connsiteX19" fmla="*/ 2656644 w 3890413"/>
                <a:gd name="connsiteY19" fmla="*/ 803138 h 3948462"/>
                <a:gd name="connsiteX20" fmla="*/ 2828567 w 3890413"/>
                <a:gd name="connsiteY20" fmla="*/ 2099525 h 3948462"/>
                <a:gd name="connsiteX21" fmla="*/ 3362812 w 3890413"/>
                <a:gd name="connsiteY21" fmla="*/ 2002360 h 3948462"/>
                <a:gd name="connsiteX22" fmla="*/ 3289926 w 3890413"/>
                <a:gd name="connsiteY22" fmla="*/ 1346695 h 3948462"/>
                <a:gd name="connsiteX23" fmla="*/ 3290031 w 3890413"/>
                <a:gd name="connsiteY23" fmla="*/ 1346798 h 3948462"/>
                <a:gd name="connsiteX24" fmla="*/ 1700745 w 3890413"/>
                <a:gd name="connsiteY24" fmla="*/ 575031 h 3948462"/>
                <a:gd name="connsiteX25" fmla="*/ 571995 w 3890413"/>
                <a:gd name="connsiteY25" fmla="*/ 2274165 h 3948462"/>
                <a:gd name="connsiteX26" fmla="*/ 2267548 w 3890413"/>
                <a:gd name="connsiteY26" fmla="*/ 3408286 h 3948462"/>
                <a:gd name="connsiteX27" fmla="*/ 3194376 w 3890413"/>
                <a:gd name="connsiteY27" fmla="*/ 3072653 h 3948462"/>
                <a:gd name="connsiteX28" fmla="*/ 3268026 w 3890413"/>
                <a:gd name="connsiteY28" fmla="*/ 3509545 h 3948462"/>
                <a:gd name="connsiteX29" fmla="*/ 2347298 w 3890413"/>
                <a:gd name="connsiteY29" fmla="*/ 3904041 h 3948462"/>
                <a:gd name="connsiteX30" fmla="*/ 42617 w 3890413"/>
                <a:gd name="connsiteY30" fmla="*/ 2380068 h 3948462"/>
                <a:gd name="connsiteX31" fmla="*/ 1594841 w 3890413"/>
                <a:gd name="connsiteY31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2" name="Freeform 14"/>
            <p:cNvSpPr>
              <a:spLocks noChangeAspect="1"/>
            </p:cNvSpPr>
            <p:nvPr/>
          </p:nvSpPr>
          <p:spPr>
            <a:xfrm>
              <a:off x="8506880" y="2771935"/>
              <a:ext cx="315652" cy="359610"/>
            </a:xfrm>
            <a:custGeom>
              <a:avLst/>
              <a:ahLst/>
              <a:rect l="l" t="t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dirty="0" lang="ko-KR">
                <a:solidFill>
                  <a:schemeClr val="tx1"/>
                </a:solidFill>
              </a:endParaRPr>
            </a:p>
          </p:txBody>
        </p:sp>
        <p:sp>
          <p:nvSpPr>
            <p:cNvPr id="1048683" name="Rounded Rectangle 7"/>
            <p:cNvSpPr>
              <a:spLocks noChangeAspect="1"/>
            </p:cNvSpPr>
            <p:nvPr/>
          </p:nvSpPr>
          <p:spPr>
            <a:xfrm>
              <a:off x="9655543" y="2519661"/>
              <a:ext cx="338578" cy="338540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4" name="Rounded Rectangle 1"/>
            <p:cNvSpPr>
              <a:spLocks noChangeAspect="1"/>
            </p:cNvSpPr>
            <p:nvPr/>
          </p:nvSpPr>
          <p:spPr>
            <a:xfrm rot="2648398">
              <a:off x="8942310" y="2514803"/>
              <a:ext cx="148930" cy="380894"/>
            </a:xfrm>
            <a:custGeom>
              <a:avLst/>
              <a:ah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5" name="Freeform 22"/>
            <p:cNvSpPr>
              <a:spLocks noChangeAspect="1"/>
            </p:cNvSpPr>
            <p:nvPr/>
          </p:nvSpPr>
          <p:spPr>
            <a:xfrm rot="8580000">
              <a:off x="8651645" y="4749636"/>
              <a:ext cx="318301" cy="317452"/>
            </a:xfrm>
            <a:custGeom>
              <a:avLst/>
              <a:ahLst/>
              <a:rect l="l" t="t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86" name="Freeform: Shape 53"/>
            <p:cNvSpPr/>
            <p:nvPr/>
          </p:nvSpPr>
          <p:spPr>
            <a:xfrm>
              <a:off x="8268788" y="3120081"/>
              <a:ext cx="291831" cy="25187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0" lang="ko-KR">
                <a:solidFill>
                  <a:schemeClr val="tx1"/>
                </a:solidFill>
              </a:endParaRPr>
            </a:p>
          </p:txBody>
        </p:sp>
        <p:sp>
          <p:nvSpPr>
            <p:cNvPr id="1048687" name="Freeform: Shape 54"/>
            <p:cNvSpPr>
              <a:spLocks noChangeAspect="1"/>
            </p:cNvSpPr>
            <p:nvPr/>
          </p:nvSpPr>
          <p:spPr>
            <a:xfrm>
              <a:off x="10509375" y="4197069"/>
              <a:ext cx="172150" cy="348350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0" lang="ko-KR">
                <a:solidFill>
                  <a:schemeClr val="tx1"/>
                </a:solidFill>
              </a:endParaRPr>
            </a:p>
          </p:txBody>
        </p:sp>
        <p:sp>
          <p:nvSpPr>
            <p:cNvPr id="1048688" name="Freeform: Shape 55"/>
            <p:cNvSpPr/>
            <p:nvPr/>
          </p:nvSpPr>
          <p:spPr>
            <a:xfrm>
              <a:off x="8105957" y="3478924"/>
              <a:ext cx="284621" cy="282605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</p:grpSp>
      <p:grpSp>
        <p:nvGrpSpPr>
          <p:cNvPr id="59" name="Graphic 21"/>
          <p:cNvGrpSpPr/>
          <p:nvPr/>
        </p:nvGrpSpPr>
        <p:grpSpPr>
          <a:xfrm>
            <a:off x="9151902" y="3174330"/>
            <a:ext cx="687792" cy="883022"/>
            <a:chOff x="3425127" y="0"/>
            <a:chExt cx="5341746" cy="6858000"/>
          </a:xfrm>
        </p:grpSpPr>
        <p:sp>
          <p:nvSpPr>
            <p:cNvPr id="1048689" name="Freeform: Shape 69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90" name="Freeform: Shape 70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91" name="Freeform: Shape 71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92" name="Freeform: Shape 72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93" name="Freeform: Shape 73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</p:grpSp>
      <p:sp>
        <p:nvSpPr>
          <p:cNvPr id="1048694" name=""/>
          <p:cNvSpPr txBox="1"/>
          <p:nvPr/>
        </p:nvSpPr>
        <p:spPr>
          <a:xfrm>
            <a:off x="733491" y="1772222"/>
            <a:ext cx="633106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After a scan is completed, you can view both a Scan Summary and a Technical Report of the scan’s findings.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95" name=""/>
          <p:cNvSpPr txBox="1"/>
          <p:nvPr/>
        </p:nvSpPr>
        <p:spPr>
          <a:xfrm>
            <a:off x="729474" y="3252951"/>
            <a:ext cx="623663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For further information, see Integrating Invicti Enterprise With an Issue Tracking System and Vulnerability Severity Levels.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96" name=""/>
          <p:cNvSpPr txBox="1"/>
          <p:nvPr/>
        </p:nvSpPr>
        <p:spPr>
          <a:xfrm>
            <a:off x="733490" y="4855468"/>
            <a:ext cx="6626960" cy="17678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They display information about the number, severity and types of vulnerabilities detected, the impact they could have, and where they exist on the site.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97" name=""/>
          <p:cNvSpPr/>
          <p:nvPr/>
        </p:nvSpPr>
        <p:spPr>
          <a:xfrm flipH="1" flipV="1">
            <a:off x="320891" y="192206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8" name=""/>
          <p:cNvSpPr/>
          <p:nvPr/>
        </p:nvSpPr>
        <p:spPr>
          <a:xfrm flipH="1" flipV="1">
            <a:off x="320891" y="347258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99" name=""/>
          <p:cNvSpPr/>
          <p:nvPr/>
        </p:nvSpPr>
        <p:spPr>
          <a:xfrm flipH="1" flipV="1">
            <a:off x="320890" y="504964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dist"/>
            <a:r>
              <a:rPr b="1" dirty="0" lang="en-US">
                <a:solidFill>
                  <a:schemeClr val="accent1"/>
                </a:solidFill>
                <a:ea typeface="+mj-lt"/>
                <a:cs typeface="Arial"/>
              </a:rPr>
              <a:t>Conclusion</a:t>
            </a:r>
            <a:endParaRPr altLang="ko-KR" b="1" dirty="0" lang="en-US">
              <a:solidFill>
                <a:schemeClr val="bg1"/>
              </a:solidFill>
            </a:endParaRPr>
          </a:p>
        </p:txBody>
      </p:sp>
      <p:grpSp>
        <p:nvGrpSpPr>
          <p:cNvPr id="61" name="Group 6"/>
          <p:cNvGrpSpPr/>
          <p:nvPr/>
        </p:nvGrpSpPr>
        <p:grpSpPr>
          <a:xfrm>
            <a:off x="0" y="1264192"/>
            <a:ext cx="6238430" cy="5208851"/>
            <a:chOff x="732823" y="2045143"/>
            <a:chExt cx="4898146" cy="4089765"/>
          </a:xfrm>
        </p:grpSpPr>
        <p:grpSp>
          <p:nvGrpSpPr>
            <p:cNvPr id="62" name="Group 2"/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1048701" name="Oval 30"/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/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  <p:grpSp>
            <p:nvGrpSpPr>
              <p:cNvPr id="63" name="Group 9"/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048702" name="Freeform: Shape 11"/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3" name="Freeform: Shape 12"/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4" name="Freeform: Shape 13"/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5" name="Freeform: Shape 14"/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6" name="Freeform: Shape 15"/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7" name="Freeform: Shape 16"/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708" name="Freeform: Shape 17"/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</p:grpSp>
        </p:grpSp>
        <p:grpSp>
          <p:nvGrpSpPr>
            <p:cNvPr id="64" name="Group 5"/>
            <p:cNvGrpSpPr/>
            <p:nvPr/>
          </p:nvGrpSpPr>
          <p:grpSpPr>
            <a:xfrm>
              <a:off x="1036543" y="2045143"/>
              <a:ext cx="2961756" cy="3431661"/>
              <a:chOff x="810119" y="1788769"/>
              <a:chExt cx="2961756" cy="3431661"/>
            </a:xfrm>
          </p:grpSpPr>
          <p:sp>
            <p:nvSpPr>
              <p:cNvPr id="1048709" name="Freeform: Shape 32"/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>
                  <a:gd name="connsiteX0" fmla="*/ 737970 w 815751"/>
                  <a:gd name="connsiteY0" fmla="*/ 666829 h 948547"/>
                  <a:gd name="connsiteX1" fmla="*/ 821442 w 815751"/>
                  <a:gd name="connsiteY1" fmla="*/ 388905 h 948547"/>
                  <a:gd name="connsiteX2" fmla="*/ 410721 w 815751"/>
                  <a:gd name="connsiteY2" fmla="*/ 0 h 948547"/>
                  <a:gd name="connsiteX3" fmla="*/ 0 w 815751"/>
                  <a:gd name="connsiteY3" fmla="*/ 388905 h 948547"/>
                  <a:gd name="connsiteX4" fmla="*/ 42685 w 815751"/>
                  <a:gd name="connsiteY4" fmla="*/ 561540 h 948547"/>
                  <a:gd name="connsiteX5" fmla="*/ 90112 w 815751"/>
                  <a:gd name="connsiteY5" fmla="*/ 828082 h 948547"/>
                  <a:gd name="connsiteX6" fmla="*/ 90112 w 815751"/>
                  <a:gd name="connsiteY6" fmla="*/ 828082 h 948547"/>
                  <a:gd name="connsiteX7" fmla="*/ 129002 w 815751"/>
                  <a:gd name="connsiteY7" fmla="*/ 863178 h 948547"/>
                  <a:gd name="connsiteX8" fmla="*/ 257056 w 815751"/>
                  <a:gd name="connsiteY8" fmla="*/ 897326 h 948547"/>
                  <a:gd name="connsiteX9" fmla="*/ 492296 w 815751"/>
                  <a:gd name="connsiteY9" fmla="*/ 860333 h 948547"/>
                  <a:gd name="connsiteX10" fmla="*/ 602328 w 815751"/>
                  <a:gd name="connsiteY10" fmla="*/ 957085 h 948547"/>
                  <a:gd name="connsiteX11" fmla="*/ 758838 w 815751"/>
                  <a:gd name="connsiteY11" fmla="*/ 734176 h 948547"/>
                  <a:gd name="connsiteX12" fmla="*/ 737970 w 815751"/>
                  <a:gd name="connsiteY12" fmla="*/ 666829 h 94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5751" h="948547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0" name="Freeform: Shape 33"/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>
                  <a:gd name="connsiteX0" fmla="*/ 912217 w 948547"/>
                  <a:gd name="connsiteY0" fmla="*/ 188902 h 701925"/>
                  <a:gd name="connsiteX1" fmla="*/ 798391 w 948547"/>
                  <a:gd name="connsiteY1" fmla="*/ 80768 h 701925"/>
                  <a:gd name="connsiteX2" fmla="*/ 748118 w 948547"/>
                  <a:gd name="connsiteY2" fmla="*/ 11524 h 701925"/>
                  <a:gd name="connsiteX3" fmla="*/ 639983 w 948547"/>
                  <a:gd name="connsiteY3" fmla="*/ 13421 h 701925"/>
                  <a:gd name="connsiteX4" fmla="*/ 597299 w 948547"/>
                  <a:gd name="connsiteY4" fmla="*/ 19112 h 701925"/>
                  <a:gd name="connsiteX5" fmla="*/ 386721 w 948547"/>
                  <a:gd name="connsiteY5" fmla="*/ 10575 h 701925"/>
                  <a:gd name="connsiteX6" fmla="*/ 288072 w 948547"/>
                  <a:gd name="connsiteY6" fmla="*/ 24804 h 701925"/>
                  <a:gd name="connsiteX7" fmla="*/ 158121 w 948547"/>
                  <a:gd name="connsiteY7" fmla="*/ 56106 h 701925"/>
                  <a:gd name="connsiteX8" fmla="*/ 125870 w 948547"/>
                  <a:gd name="connsiteY8" fmla="*/ 76025 h 701925"/>
                  <a:gd name="connsiteX9" fmla="*/ 63266 w 948547"/>
                  <a:gd name="connsiteY9" fmla="*/ 198388 h 701925"/>
                  <a:gd name="connsiteX10" fmla="*/ 3508 w 948547"/>
                  <a:gd name="connsiteY10" fmla="*/ 349207 h 701925"/>
                  <a:gd name="connsiteX11" fmla="*/ 4456 w 948547"/>
                  <a:gd name="connsiteY11" fmla="*/ 422245 h 701925"/>
                  <a:gd name="connsiteX12" fmla="*/ 4456 w 948547"/>
                  <a:gd name="connsiteY12" fmla="*/ 422245 h 701925"/>
                  <a:gd name="connsiteX13" fmla="*/ 58524 w 948547"/>
                  <a:gd name="connsiteY13" fmla="*/ 583498 h 701925"/>
                  <a:gd name="connsiteX14" fmla="*/ 71803 w 948547"/>
                  <a:gd name="connsiteY14" fmla="*/ 560733 h 701925"/>
                  <a:gd name="connsiteX15" fmla="*/ 104054 w 948547"/>
                  <a:gd name="connsiteY15" fmla="*/ 474415 h 701925"/>
                  <a:gd name="connsiteX16" fmla="*/ 142944 w 948547"/>
                  <a:gd name="connsiteY16" fmla="*/ 476312 h 701925"/>
                  <a:gd name="connsiteX17" fmla="*/ 200806 w 948547"/>
                  <a:gd name="connsiteY17" fmla="*/ 564527 h 701925"/>
                  <a:gd name="connsiteX18" fmla="*/ 263410 w 948547"/>
                  <a:gd name="connsiteY18" fmla="*/ 581601 h 701925"/>
                  <a:gd name="connsiteX19" fmla="*/ 421817 w 948547"/>
                  <a:gd name="connsiteY19" fmla="*/ 565476 h 701925"/>
                  <a:gd name="connsiteX20" fmla="*/ 497701 w 948547"/>
                  <a:gd name="connsiteY20" fmla="*/ 528482 h 701925"/>
                  <a:gd name="connsiteX21" fmla="*/ 524260 w 948547"/>
                  <a:gd name="connsiteY21" fmla="*/ 540814 h 701925"/>
                  <a:gd name="connsiteX22" fmla="*/ 739581 w 948547"/>
                  <a:gd name="connsiteY22" fmla="*/ 710604 h 701925"/>
                  <a:gd name="connsiteX23" fmla="*/ 788905 w 948547"/>
                  <a:gd name="connsiteY23" fmla="*/ 634720 h 701925"/>
                  <a:gd name="connsiteX24" fmla="*/ 814516 w 948547"/>
                  <a:gd name="connsiteY24" fmla="*/ 570219 h 701925"/>
                  <a:gd name="connsiteX25" fmla="*/ 863841 w 948547"/>
                  <a:gd name="connsiteY25" fmla="*/ 491489 h 701925"/>
                  <a:gd name="connsiteX26" fmla="*/ 919805 w 948547"/>
                  <a:gd name="connsiteY26" fmla="*/ 377663 h 701925"/>
                  <a:gd name="connsiteX27" fmla="*/ 912217 w 948547"/>
                  <a:gd name="connsiteY27" fmla="*/ 188902 h 701925"/>
                  <a:gd name="connsiteX28" fmla="*/ 104054 w 948547"/>
                  <a:gd name="connsiteY28" fmla="*/ 413708 h 701925"/>
                  <a:gd name="connsiteX29" fmla="*/ 85083 w 948547"/>
                  <a:gd name="connsiteY29" fmla="*/ 446907 h 701925"/>
                  <a:gd name="connsiteX30" fmla="*/ 40501 w 948547"/>
                  <a:gd name="connsiteY30" fmla="*/ 445959 h 701925"/>
                  <a:gd name="connsiteX31" fmla="*/ 24376 w 948547"/>
                  <a:gd name="connsiteY31" fmla="*/ 431731 h 701925"/>
                  <a:gd name="connsiteX32" fmla="*/ 44295 w 948547"/>
                  <a:gd name="connsiteY32" fmla="*/ 400429 h 701925"/>
                  <a:gd name="connsiteX33" fmla="*/ 80340 w 948547"/>
                  <a:gd name="connsiteY33" fmla="*/ 394737 h 701925"/>
                  <a:gd name="connsiteX34" fmla="*/ 100260 w 948547"/>
                  <a:gd name="connsiteY34" fmla="*/ 403274 h 701925"/>
                  <a:gd name="connsiteX35" fmla="*/ 104054 w 948547"/>
                  <a:gd name="connsiteY35" fmla="*/ 413708 h 701925"/>
                  <a:gd name="connsiteX36" fmla="*/ 366802 w 948547"/>
                  <a:gd name="connsiteY36" fmla="*/ 431731 h 701925"/>
                  <a:gd name="connsiteX37" fmla="*/ 346882 w 948547"/>
                  <a:gd name="connsiteY37" fmla="*/ 442165 h 701925"/>
                  <a:gd name="connsiteX38" fmla="*/ 257719 w 948547"/>
                  <a:gd name="connsiteY38" fmla="*/ 439319 h 701925"/>
                  <a:gd name="connsiteX39" fmla="*/ 229262 w 948547"/>
                  <a:gd name="connsiteY39" fmla="*/ 405171 h 701925"/>
                  <a:gd name="connsiteX40" fmla="*/ 235902 w 948547"/>
                  <a:gd name="connsiteY40" fmla="*/ 396634 h 701925"/>
                  <a:gd name="connsiteX41" fmla="*/ 270050 w 948547"/>
                  <a:gd name="connsiteY41" fmla="*/ 385252 h 701925"/>
                  <a:gd name="connsiteX42" fmla="*/ 327911 w 948547"/>
                  <a:gd name="connsiteY42" fmla="*/ 395686 h 701925"/>
                  <a:gd name="connsiteX43" fmla="*/ 366802 w 948547"/>
                  <a:gd name="connsiteY43" fmla="*/ 431731 h 70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48547" h="701925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1" name="Freeform: Shape 34"/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>
                  <a:gd name="connsiteX0" fmla="*/ 9 w 350962"/>
                  <a:gd name="connsiteY0" fmla="*/ 48698 h 199195"/>
                  <a:gd name="connsiteX1" fmla="*/ 252323 w 350962"/>
                  <a:gd name="connsiteY1" fmla="*/ 2219 h 199195"/>
                  <a:gd name="connsiteX2" fmla="*/ 274139 w 350962"/>
                  <a:gd name="connsiteY2" fmla="*/ 6013 h 199195"/>
                  <a:gd name="connsiteX3" fmla="*/ 357612 w 350962"/>
                  <a:gd name="connsiteY3" fmla="*/ 112251 h 199195"/>
                  <a:gd name="connsiteX4" fmla="*/ 321567 w 350962"/>
                  <a:gd name="connsiteY4" fmla="*/ 145450 h 199195"/>
                  <a:gd name="connsiteX5" fmla="*/ 174542 w 350962"/>
                  <a:gd name="connsiteY5" fmla="*/ 205208 h 199195"/>
                  <a:gd name="connsiteX6" fmla="*/ 81584 w 350962"/>
                  <a:gd name="connsiteY6" fmla="*/ 173906 h 199195"/>
                  <a:gd name="connsiteX7" fmla="*/ 9 w 350962"/>
                  <a:gd name="connsiteY7" fmla="*/ 48698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962" h="199195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2" name="Freeform: Shape 72"/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2175 w 2007347"/>
                  <a:gd name="connsiteY30" fmla="*/ 2574680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0351 w 2007347"/>
                  <a:gd name="connsiteY30" fmla="*/ 2583029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07347" h="2918396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 wrap="square">
                <a:noAutofit/>
              </a:bodyPr>
              <a:p>
                <a:endParaRPr lang="en-US"/>
              </a:p>
            </p:txBody>
          </p:sp>
          <p:sp>
            <p:nvSpPr>
              <p:cNvPr id="1048713" name="Freeform: Shape 36"/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>
                  <a:gd name="connsiteX0" fmla="*/ 377522 w 369933"/>
                  <a:gd name="connsiteY0" fmla="*/ 28864 h 123311"/>
                  <a:gd name="connsiteX1" fmla="*/ 338632 w 369933"/>
                  <a:gd name="connsiteY1" fmla="*/ 407 h 123311"/>
                  <a:gd name="connsiteX2" fmla="*/ 147973 w 369933"/>
                  <a:gd name="connsiteY2" fmla="*/ 27915 h 123311"/>
                  <a:gd name="connsiteX3" fmla="*/ 140385 w 369933"/>
                  <a:gd name="connsiteY3" fmla="*/ 29813 h 123311"/>
                  <a:gd name="connsiteX4" fmla="*/ 125208 w 369933"/>
                  <a:gd name="connsiteY4" fmla="*/ 26967 h 123311"/>
                  <a:gd name="connsiteX5" fmla="*/ 24662 w 369933"/>
                  <a:gd name="connsiteY5" fmla="*/ 34555 h 123311"/>
                  <a:gd name="connsiteX6" fmla="*/ 0 w 369933"/>
                  <a:gd name="connsiteY6" fmla="*/ 77240 h 123311"/>
                  <a:gd name="connsiteX7" fmla="*/ 22765 w 369933"/>
                  <a:gd name="connsiteY7" fmla="*/ 118027 h 123311"/>
                  <a:gd name="connsiteX8" fmla="*/ 74935 w 369933"/>
                  <a:gd name="connsiteY8" fmla="*/ 128461 h 123311"/>
                  <a:gd name="connsiteX9" fmla="*/ 143231 w 369933"/>
                  <a:gd name="connsiteY9" fmla="*/ 101902 h 123311"/>
                  <a:gd name="connsiteX10" fmla="*/ 201092 w 369933"/>
                  <a:gd name="connsiteY10" fmla="*/ 89571 h 123311"/>
                  <a:gd name="connsiteX11" fmla="*/ 349066 w 369933"/>
                  <a:gd name="connsiteY11" fmla="*/ 68703 h 123311"/>
                  <a:gd name="connsiteX12" fmla="*/ 377522 w 369933"/>
                  <a:gd name="connsiteY12" fmla="*/ 28864 h 123311"/>
                  <a:gd name="connsiteX13" fmla="*/ 49324 w 369933"/>
                  <a:gd name="connsiteY13" fmla="*/ 113285 h 123311"/>
                  <a:gd name="connsiteX14" fmla="*/ 12331 w 369933"/>
                  <a:gd name="connsiteY14" fmla="*/ 76291 h 123311"/>
                  <a:gd name="connsiteX15" fmla="*/ 49324 w 369933"/>
                  <a:gd name="connsiteY15" fmla="*/ 39298 h 123311"/>
                  <a:gd name="connsiteX16" fmla="*/ 86318 w 369933"/>
                  <a:gd name="connsiteY16" fmla="*/ 76291 h 123311"/>
                  <a:gd name="connsiteX17" fmla="*/ 49324 w 369933"/>
                  <a:gd name="connsiteY17" fmla="*/ 113285 h 12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9933" h="123311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4" name="Freeform: Shape 37"/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>
                  <a:gd name="connsiteX0" fmla="*/ 345545 w 341477"/>
                  <a:gd name="connsiteY0" fmla="*/ 348679 h 455302"/>
                  <a:gd name="connsiteX1" fmla="*/ 323728 w 341477"/>
                  <a:gd name="connsiteY1" fmla="*/ 226316 h 455302"/>
                  <a:gd name="connsiteX2" fmla="*/ 288632 w 341477"/>
                  <a:gd name="connsiteY2" fmla="*/ 90674 h 455302"/>
                  <a:gd name="connsiteX3" fmla="*/ 261124 w 341477"/>
                  <a:gd name="connsiteY3" fmla="*/ 28070 h 455302"/>
                  <a:gd name="connsiteX4" fmla="*/ 241205 w 341477"/>
                  <a:gd name="connsiteY4" fmla="*/ 10047 h 455302"/>
                  <a:gd name="connsiteX5" fmla="*/ 210851 w 341477"/>
                  <a:gd name="connsiteY5" fmla="*/ 562 h 455302"/>
                  <a:gd name="connsiteX6" fmla="*/ 152041 w 341477"/>
                  <a:gd name="connsiteY6" fmla="*/ 3407 h 455302"/>
                  <a:gd name="connsiteX7" fmla="*/ 117893 w 341477"/>
                  <a:gd name="connsiteY7" fmla="*/ 12893 h 455302"/>
                  <a:gd name="connsiteX8" fmla="*/ 104614 w 341477"/>
                  <a:gd name="connsiteY8" fmla="*/ 29018 h 455302"/>
                  <a:gd name="connsiteX9" fmla="*/ 98922 w 341477"/>
                  <a:gd name="connsiteY9" fmla="*/ 42298 h 455302"/>
                  <a:gd name="connsiteX10" fmla="*/ 102717 w 341477"/>
                  <a:gd name="connsiteY10" fmla="*/ 65063 h 455302"/>
                  <a:gd name="connsiteX11" fmla="*/ 158681 w 341477"/>
                  <a:gd name="connsiteY11" fmla="*/ 54629 h 455302"/>
                  <a:gd name="connsiteX12" fmla="*/ 170064 w 341477"/>
                  <a:gd name="connsiteY12" fmla="*/ 68857 h 455302"/>
                  <a:gd name="connsiteX13" fmla="*/ 165321 w 341477"/>
                  <a:gd name="connsiteY13" fmla="*/ 103953 h 455302"/>
                  <a:gd name="connsiteX14" fmla="*/ 78054 w 341477"/>
                  <a:gd name="connsiteY14" fmla="*/ 119130 h 455302"/>
                  <a:gd name="connsiteX15" fmla="*/ 66672 w 341477"/>
                  <a:gd name="connsiteY15" fmla="*/ 142844 h 455302"/>
                  <a:gd name="connsiteX16" fmla="*/ 36318 w 341477"/>
                  <a:gd name="connsiteY16" fmla="*/ 157072 h 455302"/>
                  <a:gd name="connsiteX17" fmla="*/ 26833 w 341477"/>
                  <a:gd name="connsiteY17" fmla="*/ 182683 h 455302"/>
                  <a:gd name="connsiteX18" fmla="*/ 5016 w 341477"/>
                  <a:gd name="connsiteY18" fmla="*/ 190271 h 455302"/>
                  <a:gd name="connsiteX19" fmla="*/ 2171 w 341477"/>
                  <a:gd name="connsiteY19" fmla="*/ 224419 h 455302"/>
                  <a:gd name="connsiteX20" fmla="*/ 57186 w 341477"/>
                  <a:gd name="connsiteY20" fmla="*/ 371444 h 455302"/>
                  <a:gd name="connsiteX21" fmla="*/ 67620 w 341477"/>
                  <a:gd name="connsiteY21" fmla="*/ 397055 h 455302"/>
                  <a:gd name="connsiteX22" fmla="*/ 71415 w 341477"/>
                  <a:gd name="connsiteY22" fmla="*/ 424563 h 455302"/>
                  <a:gd name="connsiteX23" fmla="*/ 86591 w 341477"/>
                  <a:gd name="connsiteY23" fmla="*/ 426460 h 455302"/>
                  <a:gd name="connsiteX24" fmla="*/ 97025 w 341477"/>
                  <a:gd name="connsiteY24" fmla="*/ 435945 h 455302"/>
                  <a:gd name="connsiteX25" fmla="*/ 121688 w 341477"/>
                  <a:gd name="connsiteY25" fmla="*/ 454916 h 455302"/>
                  <a:gd name="connsiteX26" fmla="*/ 317088 w 341477"/>
                  <a:gd name="connsiteY26" fmla="*/ 438791 h 455302"/>
                  <a:gd name="connsiteX27" fmla="*/ 345545 w 341477"/>
                  <a:gd name="connsiteY27" fmla="*/ 415077 h 455302"/>
                  <a:gd name="connsiteX28" fmla="*/ 345545 w 341477"/>
                  <a:gd name="connsiteY28" fmla="*/ 348679 h 4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1477" h="455302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prstTxWarp prst="textNoShape"/>
                <a:noAutofit/>
              </a:bodyPr>
              <a:p>
                <a:endParaRPr lang="en-US"/>
              </a:p>
            </p:txBody>
          </p:sp>
          <p:sp>
            <p:nvSpPr>
              <p:cNvPr id="1048715" name="Freeform: Shape 73"/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>
                  <a:gd name="connsiteX0" fmla="*/ 635481 w 1672157"/>
                  <a:gd name="connsiteY0" fmla="*/ 17286 h 1815955"/>
                  <a:gd name="connsiteX1" fmla="*/ 336659 w 1672157"/>
                  <a:gd name="connsiteY1" fmla="*/ 16551 h 1815955"/>
                  <a:gd name="connsiteX2" fmla="*/ 172279 w 1672157"/>
                  <a:gd name="connsiteY2" fmla="*/ 313121 h 1815955"/>
                  <a:gd name="connsiteX3" fmla="*/ 99678 w 1672157"/>
                  <a:gd name="connsiteY3" fmla="*/ 732290 h 1815955"/>
                  <a:gd name="connsiteX4" fmla="*/ 99677 w 1672157"/>
                  <a:gd name="connsiteY4" fmla="*/ 732976 h 1815955"/>
                  <a:gd name="connsiteX5" fmla="*/ 29131 w 1672157"/>
                  <a:gd name="connsiteY5" fmla="*/ 789139 h 1815955"/>
                  <a:gd name="connsiteX6" fmla="*/ 22966 w 1672157"/>
                  <a:gd name="connsiteY6" fmla="*/ 884343 h 1815955"/>
                  <a:gd name="connsiteX7" fmla="*/ 88033 w 1672157"/>
                  <a:gd name="connsiteY7" fmla="*/ 941191 h 1815955"/>
                  <a:gd name="connsiteX8" fmla="*/ 116801 w 1672157"/>
                  <a:gd name="connsiteY8" fmla="*/ 995300 h 1815955"/>
                  <a:gd name="connsiteX9" fmla="*/ 183922 w 1672157"/>
                  <a:gd name="connsiteY9" fmla="*/ 1046668 h 1815955"/>
                  <a:gd name="connsiteX10" fmla="*/ 233237 w 1672157"/>
                  <a:gd name="connsiteY10" fmla="*/ 1006258 h 1815955"/>
                  <a:gd name="connsiteX11" fmla="*/ 257209 w 1672157"/>
                  <a:gd name="connsiteY11" fmla="*/ 845302 h 1815955"/>
                  <a:gd name="connsiteX12" fmla="*/ 345563 w 1672157"/>
                  <a:gd name="connsiteY12" fmla="*/ 368599 h 1815955"/>
                  <a:gd name="connsiteX13" fmla="*/ 448392 w 1672157"/>
                  <a:gd name="connsiteY13" fmla="*/ 253736 h 1815955"/>
                  <a:gd name="connsiteX14" fmla="*/ 693940 w 1672157"/>
                  <a:gd name="connsiteY14" fmla="*/ 1062166 h 1815955"/>
                  <a:gd name="connsiteX15" fmla="*/ 1019217 w 1672157"/>
                  <a:gd name="connsiteY15" fmla="*/ 1755942 h 1815955"/>
                  <a:gd name="connsiteX16" fmla="*/ 1259519 w 1672157"/>
                  <a:gd name="connsiteY16" fmla="*/ 1803181 h 1815955"/>
                  <a:gd name="connsiteX17" fmla="*/ 1386291 w 1672157"/>
                  <a:gd name="connsiteY17" fmla="*/ 1815955 h 1815955"/>
                  <a:gd name="connsiteX18" fmla="*/ 1388728 w 1672157"/>
                  <a:gd name="connsiteY18" fmla="*/ 1811977 h 1815955"/>
                  <a:gd name="connsiteX19" fmla="*/ 1672157 w 1672157"/>
                  <a:gd name="connsiteY19" fmla="*/ 1344721 h 1815955"/>
                  <a:gd name="connsiteX20" fmla="*/ 1664993 w 1672157"/>
                  <a:gd name="connsiteY20" fmla="*/ 1323699 h 1815955"/>
                  <a:gd name="connsiteX21" fmla="*/ 1632524 w 1672157"/>
                  <a:gd name="connsiteY21" fmla="*/ 1230226 h 1815955"/>
                  <a:gd name="connsiteX22" fmla="*/ 1093493 w 1672157"/>
                  <a:gd name="connsiteY22" fmla="*/ 240520 h 1815955"/>
                  <a:gd name="connsiteX23" fmla="*/ 635481 w 1672157"/>
                  <a:gd name="connsiteY23" fmla="*/ 17286 h 181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72157" h="1815955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 wrap="square">
                <a:noAutofit/>
              </a:bodyPr>
              <a:p>
                <a:endParaRPr lang="en-US"/>
              </a:p>
            </p:txBody>
          </p:sp>
          <p:sp>
            <p:nvSpPr>
              <p:cNvPr id="1048716" name="Freeform: Shape 39"/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>
                  <a:gd name="connsiteX0" fmla="*/ 356420 w 929576"/>
                  <a:gd name="connsiteY0" fmla="*/ 57585 h 436331"/>
                  <a:gd name="connsiteX1" fmla="*/ 403847 w 929576"/>
                  <a:gd name="connsiteY1" fmla="*/ 9209 h 436331"/>
                  <a:gd name="connsiteX2" fmla="*/ 429458 w 929576"/>
                  <a:gd name="connsiteY2" fmla="*/ 672 h 436331"/>
                  <a:gd name="connsiteX3" fmla="*/ 874327 w 929576"/>
                  <a:gd name="connsiteY3" fmla="*/ 96476 h 436331"/>
                  <a:gd name="connsiteX4" fmla="*/ 902784 w 929576"/>
                  <a:gd name="connsiteY4" fmla="*/ 130623 h 436331"/>
                  <a:gd name="connsiteX5" fmla="*/ 930291 w 929576"/>
                  <a:gd name="connsiteY5" fmla="*/ 313693 h 436331"/>
                  <a:gd name="connsiteX6" fmla="*/ 933137 w 929576"/>
                  <a:gd name="connsiteY6" fmla="*/ 384834 h 436331"/>
                  <a:gd name="connsiteX7" fmla="*/ 877173 w 929576"/>
                  <a:gd name="connsiteY7" fmla="*/ 418033 h 436331"/>
                  <a:gd name="connsiteX8" fmla="*/ 531901 w 929576"/>
                  <a:gd name="connsiteY8" fmla="*/ 422776 h 436331"/>
                  <a:gd name="connsiteX9" fmla="*/ 142048 w 929576"/>
                  <a:gd name="connsiteY9" fmla="*/ 444593 h 436331"/>
                  <a:gd name="connsiteX10" fmla="*/ 40554 w 929576"/>
                  <a:gd name="connsiteY10" fmla="*/ 419931 h 436331"/>
                  <a:gd name="connsiteX11" fmla="*/ 1663 w 929576"/>
                  <a:gd name="connsiteY11" fmla="*/ 312745 h 436331"/>
                  <a:gd name="connsiteX12" fmla="*/ 1663 w 929576"/>
                  <a:gd name="connsiteY12" fmla="*/ 312745 h 436331"/>
                  <a:gd name="connsiteX13" fmla="*/ 30120 w 929576"/>
                  <a:gd name="connsiteY13" fmla="*/ 271957 h 436331"/>
                  <a:gd name="connsiteX14" fmla="*/ 87981 w 929576"/>
                  <a:gd name="connsiteY14" fmla="*/ 256780 h 436331"/>
                  <a:gd name="connsiteX15" fmla="*/ 198961 w 929576"/>
                  <a:gd name="connsiteY15" fmla="*/ 213147 h 436331"/>
                  <a:gd name="connsiteX16" fmla="*/ 284330 w 929576"/>
                  <a:gd name="connsiteY16" fmla="*/ 137263 h 436331"/>
                  <a:gd name="connsiteX17" fmla="*/ 356420 w 929576"/>
                  <a:gd name="connsiteY17" fmla="*/ 57585 h 4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576" h="436331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7" name="Freeform: Shape 42"/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>
                  <a:gd name="connsiteX0" fmla="*/ 272154 w 284564"/>
                  <a:gd name="connsiteY0" fmla="*/ 199765 h 199195"/>
                  <a:gd name="connsiteX1" fmla="*/ 231366 w 284564"/>
                  <a:gd name="connsiteY1" fmla="*/ 148543 h 199195"/>
                  <a:gd name="connsiteX2" fmla="*/ 112798 w 284564"/>
                  <a:gd name="connsiteY2" fmla="*/ 119138 h 199195"/>
                  <a:gd name="connsiteX3" fmla="*/ 62525 w 284564"/>
                  <a:gd name="connsiteY3" fmla="*/ 152337 h 199195"/>
                  <a:gd name="connsiteX4" fmla="*/ 36914 w 284564"/>
                  <a:gd name="connsiteY4" fmla="*/ 175103 h 199195"/>
                  <a:gd name="connsiteX5" fmla="*/ 11303 w 284564"/>
                  <a:gd name="connsiteY5" fmla="*/ 179845 h 199195"/>
                  <a:gd name="connsiteX6" fmla="*/ 3715 w 284564"/>
                  <a:gd name="connsiteY6" fmla="*/ 61277 h 199195"/>
                  <a:gd name="connsiteX7" fmla="*/ 40708 w 284564"/>
                  <a:gd name="connsiteY7" fmla="*/ 10055 h 199195"/>
                  <a:gd name="connsiteX8" fmla="*/ 117540 w 284564"/>
                  <a:gd name="connsiteY8" fmla="*/ 1518 h 199195"/>
                  <a:gd name="connsiteX9" fmla="*/ 242749 w 284564"/>
                  <a:gd name="connsiteY9" fmla="*/ 4364 h 199195"/>
                  <a:gd name="connsiteX10" fmla="*/ 275948 w 284564"/>
                  <a:gd name="connsiteY10" fmla="*/ 29975 h 199195"/>
                  <a:gd name="connsiteX11" fmla="*/ 285433 w 284564"/>
                  <a:gd name="connsiteY11" fmla="*/ 181742 h 199195"/>
                  <a:gd name="connsiteX12" fmla="*/ 272154 w 284564"/>
                  <a:gd name="connsiteY12" fmla="*/ 199765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4564" h="199195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8" name="Freeform: Shape 43"/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>
                  <a:gd name="connsiteX0" fmla="*/ 170647 w 161253"/>
                  <a:gd name="connsiteY0" fmla="*/ 19746 h 37941"/>
                  <a:gd name="connsiteX1" fmla="*/ 16033 w 161253"/>
                  <a:gd name="connsiteY1" fmla="*/ 34922 h 37941"/>
                  <a:gd name="connsiteX2" fmla="*/ 857 w 161253"/>
                  <a:gd name="connsiteY2" fmla="*/ 14054 h 37941"/>
                  <a:gd name="connsiteX3" fmla="*/ 26467 w 161253"/>
                  <a:gd name="connsiteY3" fmla="*/ 1723 h 37941"/>
                  <a:gd name="connsiteX4" fmla="*/ 81483 w 161253"/>
                  <a:gd name="connsiteY4" fmla="*/ 1723 h 37941"/>
                  <a:gd name="connsiteX5" fmla="*/ 170647 w 161253"/>
                  <a:gd name="connsiteY5" fmla="*/ 19746 h 37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3" h="37941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19" name="Freeform: Shape 44"/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>
                  <a:gd name="connsiteX0" fmla="*/ 68724 w 66398"/>
                  <a:gd name="connsiteY0" fmla="*/ 0 h 56912"/>
                  <a:gd name="connsiteX1" fmla="*/ 26039 w 66398"/>
                  <a:gd name="connsiteY1" fmla="*/ 64501 h 56912"/>
                  <a:gd name="connsiteX2" fmla="*/ 10863 w 66398"/>
                  <a:gd name="connsiteY2" fmla="*/ 38890 h 56912"/>
                  <a:gd name="connsiteX3" fmla="*/ 24142 w 66398"/>
                  <a:gd name="connsiteY3" fmla="*/ 11383 h 56912"/>
                  <a:gd name="connsiteX4" fmla="*/ 68724 w 66398"/>
                  <a:gd name="connsiteY4" fmla="*/ 0 h 5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98" h="56912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20" name="Freeform: Shape 45"/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>
                  <a:gd name="connsiteX0" fmla="*/ 103496 w 151767"/>
                  <a:gd name="connsiteY0" fmla="*/ 2586 h 275078"/>
                  <a:gd name="connsiteX1" fmla="*/ 160409 w 151767"/>
                  <a:gd name="connsiteY1" fmla="*/ 216958 h 275078"/>
                  <a:gd name="connsiteX2" fmla="*/ 153769 w 151767"/>
                  <a:gd name="connsiteY2" fmla="*/ 259642 h 275078"/>
                  <a:gd name="connsiteX3" fmla="*/ 117725 w 151767"/>
                  <a:gd name="connsiteY3" fmla="*/ 276716 h 275078"/>
                  <a:gd name="connsiteX4" fmla="*/ 9590 w 151767"/>
                  <a:gd name="connsiteY4" fmla="*/ 223597 h 275078"/>
                  <a:gd name="connsiteX5" fmla="*/ 105 w 151767"/>
                  <a:gd name="connsiteY5" fmla="*/ 210318 h 275078"/>
                  <a:gd name="connsiteX6" fmla="*/ 17178 w 151767"/>
                  <a:gd name="connsiteY6" fmla="*/ 205575 h 275078"/>
                  <a:gd name="connsiteX7" fmla="*/ 107290 w 151767"/>
                  <a:gd name="connsiteY7" fmla="*/ 210318 h 275078"/>
                  <a:gd name="connsiteX8" fmla="*/ 143335 w 151767"/>
                  <a:gd name="connsiteY8" fmla="*/ 163839 h 275078"/>
                  <a:gd name="connsiteX9" fmla="*/ 101599 w 151767"/>
                  <a:gd name="connsiteY9" fmla="*/ 7328 h 275078"/>
                  <a:gd name="connsiteX10" fmla="*/ 103496 w 151767"/>
                  <a:gd name="connsiteY10" fmla="*/ 2586 h 27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767" h="275078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21" name="Freeform: Shape 46"/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722" name="Freeform: Shape 41"/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>
                  <a:gd name="connsiteX0" fmla="*/ 49643 w 398390"/>
                  <a:gd name="connsiteY0" fmla="*/ 318369 h 474273"/>
                  <a:gd name="connsiteX1" fmla="*/ 12650 w 398390"/>
                  <a:gd name="connsiteY1" fmla="*/ 270942 h 474273"/>
                  <a:gd name="connsiteX2" fmla="*/ 18341 w 398390"/>
                  <a:gd name="connsiteY2" fmla="*/ 200749 h 474273"/>
                  <a:gd name="connsiteX3" fmla="*/ 13598 w 398390"/>
                  <a:gd name="connsiteY3" fmla="*/ 184624 h 474273"/>
                  <a:gd name="connsiteX4" fmla="*/ 23084 w 398390"/>
                  <a:gd name="connsiteY4" fmla="*/ 154270 h 474273"/>
                  <a:gd name="connsiteX5" fmla="*/ 36364 w 398390"/>
                  <a:gd name="connsiteY5" fmla="*/ 146682 h 474273"/>
                  <a:gd name="connsiteX6" fmla="*/ 43952 w 398390"/>
                  <a:gd name="connsiteY6" fmla="*/ 133402 h 474273"/>
                  <a:gd name="connsiteX7" fmla="*/ 43952 w 398390"/>
                  <a:gd name="connsiteY7" fmla="*/ 93563 h 474273"/>
                  <a:gd name="connsiteX8" fmla="*/ 70511 w 398390"/>
                  <a:gd name="connsiteY8" fmla="*/ 62261 h 474273"/>
                  <a:gd name="connsiteX9" fmla="*/ 98019 w 398390"/>
                  <a:gd name="connsiteY9" fmla="*/ 8194 h 474273"/>
                  <a:gd name="connsiteX10" fmla="*/ 141652 w 398390"/>
                  <a:gd name="connsiteY10" fmla="*/ 606 h 474273"/>
                  <a:gd name="connsiteX11" fmla="*/ 204256 w 398390"/>
                  <a:gd name="connsiteY11" fmla="*/ 14834 h 474273"/>
                  <a:gd name="connsiteX12" fmla="*/ 316185 w 398390"/>
                  <a:gd name="connsiteY12" fmla="*/ 67953 h 474273"/>
                  <a:gd name="connsiteX13" fmla="*/ 394915 w 398390"/>
                  <a:gd name="connsiteY13" fmla="*/ 205492 h 474273"/>
                  <a:gd name="connsiteX14" fmla="*/ 402503 w 398390"/>
                  <a:gd name="connsiteY14" fmla="*/ 240588 h 474273"/>
                  <a:gd name="connsiteX15" fmla="*/ 290574 w 398390"/>
                  <a:gd name="connsiteY15" fmla="*/ 472983 h 474273"/>
                  <a:gd name="connsiteX16" fmla="*/ 269706 w 398390"/>
                  <a:gd name="connsiteY16" fmla="*/ 473931 h 474273"/>
                  <a:gd name="connsiteX17" fmla="*/ 236507 w 398390"/>
                  <a:gd name="connsiteY17" fmla="*/ 460651 h 474273"/>
                  <a:gd name="connsiteX18" fmla="*/ 49643 w 398390"/>
                  <a:gd name="connsiteY18" fmla="*/ 318369 h 47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390" h="474273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</p:grpSp>
      </p:grpSp>
      <p:sp>
        <p:nvSpPr>
          <p:cNvPr id="1048723" name="Rectangle 19"/>
          <p:cNvSpPr>
            <a:spLocks noChangeAspect="1"/>
          </p:cNvSpPr>
          <p:nvPr/>
        </p:nvSpPr>
        <p:spPr>
          <a:xfrm>
            <a:off x="6951645" y="3838867"/>
            <a:ext cx="285396" cy="367488"/>
          </a:xfrm>
          <a:custGeom>
            <a:avLst/>
            <a:ah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724" name="Rectangle 14"/>
          <p:cNvSpPr/>
          <p:nvPr/>
        </p:nvSpPr>
        <p:spPr>
          <a:xfrm>
            <a:off x="10499879" y="3868618"/>
            <a:ext cx="303382" cy="310902"/>
          </a:xfrm>
          <a:custGeom>
            <a:avLst/>
            <a:ah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725" name=""/>
          <p:cNvSpPr txBox="1"/>
          <p:nvPr/>
        </p:nvSpPr>
        <p:spPr>
          <a:xfrm>
            <a:off x="6238430" y="1653115"/>
            <a:ext cx="5846305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Health risks are close to zero for individuals, but the risk cannot be ignored for populations.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26" name=""/>
          <p:cNvSpPr txBox="1"/>
          <p:nvPr/>
        </p:nvSpPr>
        <p:spPr>
          <a:xfrm>
            <a:off x="6096000" y="3248591"/>
            <a:ext cx="5111571" cy="17678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purpose of security screening using X-rays is to benefit society as a whole by improving aircraft security.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27" name=""/>
          <p:cNvSpPr/>
          <p:nvPr/>
        </p:nvSpPr>
        <p:spPr>
          <a:xfrm flipH="1" flipV="1">
            <a:off x="5830794" y="1861144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28" name=""/>
          <p:cNvSpPr/>
          <p:nvPr/>
        </p:nvSpPr>
        <p:spPr>
          <a:xfrm flipH="1" flipV="1">
            <a:off x="5756254" y="3428999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  <a:cs typeface="Arial"/>
              </a:rPr>
              <a:t>Future scope</a:t>
            </a:r>
          </a:p>
        </p:txBody>
      </p:sp>
      <p:grpSp>
        <p:nvGrpSpPr>
          <p:cNvPr id="66" name="Group 7"/>
          <p:cNvGrpSpPr/>
          <p:nvPr/>
        </p:nvGrpSpPr>
        <p:grpSpPr>
          <a:xfrm>
            <a:off x="8896337" y="1063756"/>
            <a:ext cx="3295663" cy="3488970"/>
            <a:chOff x="5304777" y="1737360"/>
            <a:chExt cx="3295663" cy="3488970"/>
          </a:xfrm>
        </p:grpSpPr>
        <p:pic>
          <p:nvPicPr>
            <p:cNvPr id="20971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 rot="2748174">
              <a:off x="5081275" y="2280629"/>
              <a:ext cx="3169203" cy="2722199"/>
            </a:xfrm>
            <a:prstGeom prst="rect"/>
            <a:noFill/>
          </p:spPr>
        </p:pic>
        <p:sp>
          <p:nvSpPr>
            <p:cNvPr id="1048730" name="Freeform 2"/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</p:grpSp>
      <p:sp>
        <p:nvSpPr>
          <p:cNvPr id="1048731" name="TextBox 18"/>
          <p:cNvSpPr txBox="1"/>
          <p:nvPr/>
        </p:nvSpPr>
        <p:spPr>
          <a:xfrm>
            <a:off x="3117874" y="3762504"/>
            <a:ext cx="4969080" cy="276999"/>
          </a:xfrm>
          <a:prstGeom prst="rect"/>
          <a:noFill/>
        </p:spPr>
        <p:txBody>
          <a:bodyPr rtlCol="0" wrap="square">
            <a:spAutoFit/>
          </a:bodyPr>
          <a:p>
            <a:endParaRPr altLang="en-US" b="1" dirty="0" sz="1200" lang="ko-KR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7" name="Group 22"/>
          <p:cNvGrpSpPr/>
          <p:nvPr/>
        </p:nvGrpSpPr>
        <p:grpSpPr>
          <a:xfrm>
            <a:off x="854580" y="5931692"/>
            <a:ext cx="10482842" cy="699453"/>
            <a:chOff x="-780300" y="1563935"/>
            <a:chExt cx="8467032" cy="706448"/>
          </a:xfrm>
        </p:grpSpPr>
        <p:sp>
          <p:nvSpPr>
            <p:cNvPr id="1048732" name="TextBox 23"/>
            <p:cNvSpPr txBox="1"/>
            <p:nvPr/>
          </p:nvSpPr>
          <p:spPr>
            <a:xfrm>
              <a:off x="-780298" y="1804101"/>
              <a:ext cx="8467027" cy="466282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200" lang="en-US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</a:t>
              </a:r>
              <a:r>
                <a:rPr altLang="ko-KR" dirty="0" sz="1200" lang="en-US" err="1" smtClean="0">
                  <a:solidFill>
                    <a:schemeClr val="bg1"/>
                  </a:solidFill>
                  <a:cs typeface="Arial" pitchFamily="34" charset="0"/>
                </a:rPr>
                <a:t>believtthis</a:t>
              </a:r>
              <a:r>
                <a:rPr altLang="ko-KR" dirty="0" sz="1200" lang="en-US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altLang="ko-KR" dirty="0" sz="1200" lang="en-US">
                  <a:solidFill>
                    <a:schemeClr val="bg1"/>
                  </a:solidFill>
                  <a:cs typeface="Arial" pitchFamily="34" charset="0"/>
                </a:rPr>
                <a:t>Template will your Time, Money and Reputation. </a:t>
              </a:r>
              <a:endParaRPr altLang="en-US" dirty="0" sz="1200" 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48733" name="TextBox 24"/>
            <p:cNvSpPr txBox="1"/>
            <p:nvPr/>
          </p:nvSpPr>
          <p:spPr>
            <a:xfrm>
              <a:off x="-780300" y="1563935"/>
              <a:ext cx="8467032" cy="31085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altLang="en-US" b="1" dirty="0" sz="1400" 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48734" name=""/>
          <p:cNvSpPr txBox="1"/>
          <p:nvPr/>
        </p:nvSpPr>
        <p:spPr>
          <a:xfrm>
            <a:off x="854581" y="1315216"/>
            <a:ext cx="7722151" cy="21869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global X-Ray Security Scanner market size was valued at USD 3207.25 million in 2022 and is expected to expand at a CAGR of 5.39% during the forecast period, reaching USD 4394.52 million by 2028.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35" name=""/>
          <p:cNvSpPr txBox="1"/>
          <p:nvPr/>
        </p:nvSpPr>
        <p:spPr>
          <a:xfrm>
            <a:off x="854582" y="3812787"/>
            <a:ext cx="7659117" cy="9296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It highlights current trends, opportunities, risks, and key drivers influencing market growth.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36" name=""/>
          <p:cNvSpPr/>
          <p:nvPr/>
        </p:nvSpPr>
        <p:spPr>
          <a:xfrm flipH="1" flipV="1">
            <a:off x="505760" y="148786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37" name=""/>
          <p:cNvSpPr/>
          <p:nvPr/>
        </p:nvSpPr>
        <p:spPr>
          <a:xfrm flipH="1" flipV="1">
            <a:off x="505760" y="4039502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Allppt.com</dc:creator>
  <cp:lastModifiedBy>Windows User</cp:lastModifiedBy>
  <dcterms:created xsi:type="dcterms:W3CDTF">2020-01-12T21:08:25Z</dcterms:created>
  <dcterms:modified xsi:type="dcterms:W3CDTF">2024-04-05T08:54:10Z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f14b7ed050b947628df13e8780cf6c49</vt:lpwstr>
  </property>
</Properties>
</file>